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slideLayouts/slideLayout82.xml" ContentType="application/vnd.openxmlformats-officedocument.presentationml.slideLayout+xml"/>
  <Override PartName="/ppt/theme/theme12.xml" ContentType="application/vnd.openxmlformats-officedocument.theme+xml"/>
  <Override PartName="/ppt/slideLayouts/slideLayout8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5" r:id="rId7"/>
    <p:sldMasterId id="2147483821" r:id="rId8"/>
    <p:sldMasterId id="2147483823" r:id="rId9"/>
    <p:sldMasterId id="2147483825" r:id="rId10"/>
    <p:sldMasterId id="2147483827" r:id="rId11"/>
    <p:sldMasterId id="2147483829" r:id="rId12"/>
    <p:sldMasterId id="2147483831" r:id="rId13"/>
  </p:sldMasterIdLst>
  <p:notesMasterIdLst>
    <p:notesMasterId r:id="rId61"/>
  </p:notesMasterIdLst>
  <p:sldIdLst>
    <p:sldId id="297" r:id="rId14"/>
    <p:sldId id="263" r:id="rId15"/>
    <p:sldId id="289" r:id="rId16"/>
    <p:sldId id="307" r:id="rId17"/>
    <p:sldId id="290" r:id="rId18"/>
    <p:sldId id="291" r:id="rId19"/>
    <p:sldId id="257" r:id="rId20"/>
    <p:sldId id="270" r:id="rId21"/>
    <p:sldId id="273" r:id="rId22"/>
    <p:sldId id="271" r:id="rId23"/>
    <p:sldId id="267" r:id="rId24"/>
    <p:sldId id="278" r:id="rId25"/>
    <p:sldId id="280" r:id="rId26"/>
    <p:sldId id="292" r:id="rId27"/>
    <p:sldId id="282" r:id="rId28"/>
    <p:sldId id="281" r:id="rId29"/>
    <p:sldId id="264" r:id="rId30"/>
    <p:sldId id="285" r:id="rId31"/>
    <p:sldId id="265" r:id="rId32"/>
    <p:sldId id="287" r:id="rId33"/>
    <p:sldId id="300" r:id="rId34"/>
    <p:sldId id="319" r:id="rId35"/>
    <p:sldId id="324" r:id="rId36"/>
    <p:sldId id="320" r:id="rId37"/>
    <p:sldId id="321" r:id="rId38"/>
    <p:sldId id="322" r:id="rId39"/>
    <p:sldId id="323" r:id="rId40"/>
    <p:sldId id="325" r:id="rId41"/>
    <p:sldId id="301" r:id="rId42"/>
    <p:sldId id="266" r:id="rId43"/>
    <p:sldId id="260" r:id="rId44"/>
    <p:sldId id="304" r:id="rId45"/>
    <p:sldId id="305" r:id="rId46"/>
    <p:sldId id="302" r:id="rId47"/>
    <p:sldId id="303" r:id="rId48"/>
    <p:sldId id="308" r:id="rId49"/>
    <p:sldId id="306" r:id="rId50"/>
    <p:sldId id="310" r:id="rId51"/>
    <p:sldId id="318" r:id="rId52"/>
    <p:sldId id="312" r:id="rId53"/>
    <p:sldId id="314" r:id="rId54"/>
    <p:sldId id="315" r:id="rId55"/>
    <p:sldId id="313" r:id="rId56"/>
    <p:sldId id="316" r:id="rId57"/>
    <p:sldId id="284" r:id="rId58"/>
    <p:sldId id="326" r:id="rId59"/>
    <p:sldId id="317" r:id="rId6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9900"/>
    <a:srgbClr val="00CC00"/>
    <a:srgbClr val="FF3399"/>
    <a:srgbClr val="FF66FF"/>
    <a:srgbClr val="66FF66"/>
    <a:srgbClr val="E5E5FF"/>
    <a:srgbClr val="0033CC"/>
    <a:srgbClr val="FFFF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8" autoAdjust="0"/>
    <p:restoredTop sz="94660"/>
  </p:normalViewPr>
  <p:slideViewPr>
    <p:cSldViewPr snapToGrid="0">
      <p:cViewPr>
        <p:scale>
          <a:sx n="87" d="100"/>
          <a:sy n="87" d="100"/>
        </p:scale>
        <p:origin x="-230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m29\Documents\COURSES\CEE%204406-Applied%20Geotechnics\Hmks%20and%20Exams\CSSM%20for%20Total%20Stress%20or%20Phi%20Zero%20Analysis%20U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m29\Documents\COURSES\CEE%204406-Applied%20Geotechnics\Hmks%20and%20Exams\CSSM%20for%20Total%20Stress%20or%20Phi%20Zero%20Analysis%20U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12018018346235"/>
          <c:y val="6.5126050420168072E-2"/>
          <c:w val="0.77898787817565895"/>
          <c:h val="0.68487394957983194"/>
        </c:manualLayout>
      </c:layout>
      <c:scatterChart>
        <c:scatterStyle val="lineMarker"/>
        <c:varyColors val="0"/>
        <c:ser>
          <c:idx val="3"/>
          <c:order val="0"/>
          <c:tx>
            <c:v>CSL (c' = 0)</c:v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'q-p'' Stress Space '!$AE$11:$AE$71</c:f>
              <c:numCache>
                <c:formatCode>General</c:formatCode>
                <c:ptCount val="61"/>
                <c:pt idx="0">
                  <c:v>2.7469470562340077</c:v>
                </c:pt>
                <c:pt idx="1">
                  <c:v>3.0521633958155641</c:v>
                </c:pt>
                <c:pt idx="2">
                  <c:v>3.3912926620172934</c:v>
                </c:pt>
                <c:pt idx="3">
                  <c:v>3.7681029577969927</c:v>
                </c:pt>
                <c:pt idx="4">
                  <c:v>4.1867810642188807</c:v>
                </c:pt>
                <c:pt idx="5">
                  <c:v>4.6519789602432011</c:v>
                </c:pt>
                <c:pt idx="6">
                  <c:v>5.1688655113813349</c:v>
                </c:pt>
                <c:pt idx="7">
                  <c:v>5.7431839015348167</c:v>
                </c:pt>
                <c:pt idx="8">
                  <c:v>6.381315446149797</c:v>
                </c:pt>
                <c:pt idx="9">
                  <c:v>7.0903504957219967</c:v>
                </c:pt>
                <c:pt idx="10">
                  <c:v>7.878167217468885</c:v>
                </c:pt>
                <c:pt idx="11">
                  <c:v>8.7535191305209832</c:v>
                </c:pt>
                <c:pt idx="12">
                  <c:v>9.7261323672455369</c:v>
                </c:pt>
                <c:pt idx="13">
                  <c:v>10.80681374138393</c:v>
                </c:pt>
                <c:pt idx="14">
                  <c:v>12.007570823759924</c:v>
                </c:pt>
                <c:pt idx="15">
                  <c:v>13.341745359733249</c:v>
                </c:pt>
                <c:pt idx="16">
                  <c:v>14.824161510814722</c:v>
                </c:pt>
                <c:pt idx="17">
                  <c:v>16.471290567571913</c:v>
                </c:pt>
                <c:pt idx="18">
                  <c:v>18.301433963968794</c:v>
                </c:pt>
                <c:pt idx="19">
                  <c:v>20.334926626631994</c:v>
                </c:pt>
                <c:pt idx="20">
                  <c:v>22.594362918479995</c:v>
                </c:pt>
                <c:pt idx="21">
                  <c:v>25.104847687199996</c:v>
                </c:pt>
                <c:pt idx="22">
                  <c:v>27.894275207999996</c:v>
                </c:pt>
                <c:pt idx="23">
                  <c:v>30.993639119999997</c:v>
                </c:pt>
                <c:pt idx="24">
                  <c:v>34.437376799999996</c:v>
                </c:pt>
                <c:pt idx="25">
                  <c:v>38.263751999999997</c:v>
                </c:pt>
                <c:pt idx="26">
                  <c:v>42.515279999999997</c:v>
                </c:pt>
                <c:pt idx="27">
                  <c:v>47.239199999999997</c:v>
                </c:pt>
                <c:pt idx="28">
                  <c:v>52.487999999999992</c:v>
                </c:pt>
                <c:pt idx="29">
                  <c:v>58.319999999999993</c:v>
                </c:pt>
                <c:pt idx="30">
                  <c:v>64.8</c:v>
                </c:pt>
                <c:pt idx="31">
                  <c:v>72</c:v>
                </c:pt>
                <c:pt idx="32">
                  <c:v>80</c:v>
                </c:pt>
                <c:pt idx="33">
                  <c:v>82.356452837859592</c:v>
                </c:pt>
                <c:pt idx="34">
                  <c:v>91.507169819843995</c:v>
                </c:pt>
                <c:pt idx="35">
                  <c:v>101.67463313316</c:v>
                </c:pt>
                <c:pt idx="36">
                  <c:v>112.97181459239999</c:v>
                </c:pt>
                <c:pt idx="37">
                  <c:v>125.52423843599999</c:v>
                </c:pt>
                <c:pt idx="38">
                  <c:v>139.47137604</c:v>
                </c:pt>
                <c:pt idx="39">
                  <c:v>154.9681956</c:v>
                </c:pt>
                <c:pt idx="40">
                  <c:v>172.18688399999999</c:v>
                </c:pt>
                <c:pt idx="41">
                  <c:v>191.31876</c:v>
                </c:pt>
                <c:pt idx="42">
                  <c:v>212.57640000000001</c:v>
                </c:pt>
                <c:pt idx="43">
                  <c:v>236.196</c:v>
                </c:pt>
                <c:pt idx="44">
                  <c:v>262.44</c:v>
                </c:pt>
                <c:pt idx="45">
                  <c:v>291.60000000000002</c:v>
                </c:pt>
                <c:pt idx="46">
                  <c:v>324</c:v>
                </c:pt>
                <c:pt idx="47">
                  <c:v>360</c:v>
                </c:pt>
                <c:pt idx="48">
                  <c:v>400</c:v>
                </c:pt>
                <c:pt idx="49">
                  <c:v>450</c:v>
                </c:pt>
                <c:pt idx="50">
                  <c:v>500</c:v>
                </c:pt>
                <c:pt idx="51">
                  <c:v>550</c:v>
                </c:pt>
                <c:pt idx="52">
                  <c:v>600</c:v>
                </c:pt>
                <c:pt idx="53">
                  <c:v>650</c:v>
                </c:pt>
                <c:pt idx="54">
                  <c:v>700</c:v>
                </c:pt>
                <c:pt idx="55">
                  <c:v>750</c:v>
                </c:pt>
                <c:pt idx="56">
                  <c:v>800</c:v>
                </c:pt>
                <c:pt idx="57">
                  <c:v>850</c:v>
                </c:pt>
                <c:pt idx="58">
                  <c:v>900</c:v>
                </c:pt>
                <c:pt idx="59">
                  <c:v>950</c:v>
                </c:pt>
                <c:pt idx="60">
                  <c:v>1200</c:v>
                </c:pt>
              </c:numCache>
            </c:numRef>
          </c:xVal>
          <c:yVal>
            <c:numRef>
              <c:f>'q-p'' Stress Space '!$AI$11:$AI$71</c:f>
              <c:numCache>
                <c:formatCode>0.00</c:formatCode>
                <c:ptCount val="61"/>
                <c:pt idx="0">
                  <c:v>1.5858093731930583</c:v>
                </c:pt>
                <c:pt idx="1">
                  <c:v>1.7620104146589535</c:v>
                </c:pt>
                <c:pt idx="2">
                  <c:v>1.9577893496210594</c:v>
                </c:pt>
                <c:pt idx="3">
                  <c:v>2.1753214995789549</c:v>
                </c:pt>
                <c:pt idx="4">
                  <c:v>2.4170238884210611</c:v>
                </c:pt>
                <c:pt idx="5">
                  <c:v>2.6855820982456238</c:v>
                </c:pt>
                <c:pt idx="6">
                  <c:v>2.9839801091618043</c:v>
                </c:pt>
                <c:pt idx="7">
                  <c:v>3.315533454624227</c:v>
                </c:pt>
                <c:pt idx="8">
                  <c:v>3.6839260606935857</c:v>
                </c:pt>
                <c:pt idx="9">
                  <c:v>4.0932511785484289</c:v>
                </c:pt>
                <c:pt idx="10">
                  <c:v>4.5480568650538098</c:v>
                </c:pt>
                <c:pt idx="11">
                  <c:v>5.0533965167264547</c:v>
                </c:pt>
                <c:pt idx="12">
                  <c:v>5.6148850185849497</c:v>
                </c:pt>
                <c:pt idx="13">
                  <c:v>6.2387611317610556</c:v>
                </c:pt>
                <c:pt idx="14">
                  <c:v>6.9319568130678402</c:v>
                </c:pt>
                <c:pt idx="15">
                  <c:v>7.7021742367420449</c:v>
                </c:pt>
                <c:pt idx="16">
                  <c:v>8.5579713741578285</c:v>
                </c:pt>
                <c:pt idx="17">
                  <c:v>9.5088570823975864</c:v>
                </c:pt>
                <c:pt idx="18">
                  <c:v>10.565396758219542</c:v>
                </c:pt>
                <c:pt idx="19">
                  <c:v>11.739329731355047</c:v>
                </c:pt>
                <c:pt idx="20">
                  <c:v>13.043699701505609</c:v>
                </c:pt>
                <c:pt idx="21">
                  <c:v>14.492999668339566</c:v>
                </c:pt>
                <c:pt idx="22">
                  <c:v>16.103332964821742</c:v>
                </c:pt>
                <c:pt idx="23">
                  <c:v>17.892592183135267</c:v>
                </c:pt>
                <c:pt idx="24">
                  <c:v>19.880657981261407</c:v>
                </c:pt>
                <c:pt idx="25">
                  <c:v>22.089619979179343</c:v>
                </c:pt>
                <c:pt idx="26">
                  <c:v>24.544022199088161</c:v>
                </c:pt>
                <c:pt idx="27">
                  <c:v>27.271135776764623</c:v>
                </c:pt>
                <c:pt idx="28">
                  <c:v>30.301261974182911</c:v>
                </c:pt>
                <c:pt idx="29">
                  <c:v>33.668068860203235</c:v>
                </c:pt>
                <c:pt idx="30">
                  <c:v>37.408965400225824</c:v>
                </c:pt>
                <c:pt idx="31">
                  <c:v>41.565517111362027</c:v>
                </c:pt>
                <c:pt idx="32">
                  <c:v>46.183907901513365</c:v>
                </c:pt>
                <c:pt idx="33">
                  <c:v>47.54428541198795</c:v>
                </c:pt>
                <c:pt idx="34">
                  <c:v>52.826983791097724</c:v>
                </c:pt>
                <c:pt idx="35">
                  <c:v>58.696648656775253</c:v>
                </c:pt>
                <c:pt idx="36">
                  <c:v>65.218498507528054</c:v>
                </c:pt>
                <c:pt idx="37">
                  <c:v>72.464998341697836</c:v>
                </c:pt>
                <c:pt idx="38">
                  <c:v>80.516664824108716</c:v>
                </c:pt>
                <c:pt idx="39">
                  <c:v>89.462960915676348</c:v>
                </c:pt>
                <c:pt idx="40">
                  <c:v>99.403289906307052</c:v>
                </c:pt>
                <c:pt idx="41">
                  <c:v>110.44809989589673</c:v>
                </c:pt>
                <c:pt idx="42">
                  <c:v>122.72011099544082</c:v>
                </c:pt>
                <c:pt idx="43">
                  <c:v>136.35567888382312</c:v>
                </c:pt>
                <c:pt idx="44">
                  <c:v>151.50630987091458</c:v>
                </c:pt>
                <c:pt idx="45">
                  <c:v>168.34034430101622</c:v>
                </c:pt>
                <c:pt idx="46">
                  <c:v>187.04482700112911</c:v>
                </c:pt>
                <c:pt idx="47">
                  <c:v>207.82758555681013</c:v>
                </c:pt>
                <c:pt idx="48">
                  <c:v>230.91953950756681</c:v>
                </c:pt>
                <c:pt idx="49">
                  <c:v>259.78448194601265</c:v>
                </c:pt>
                <c:pt idx="50">
                  <c:v>288.64942438445848</c:v>
                </c:pt>
                <c:pt idx="51">
                  <c:v>317.51436682290438</c:v>
                </c:pt>
                <c:pt idx="52">
                  <c:v>346.37930926135022</c:v>
                </c:pt>
                <c:pt idx="53">
                  <c:v>375.24425169979605</c:v>
                </c:pt>
                <c:pt idx="54">
                  <c:v>404.10919413824189</c:v>
                </c:pt>
                <c:pt idx="55">
                  <c:v>432.97413657668778</c:v>
                </c:pt>
                <c:pt idx="56">
                  <c:v>461.83907901513362</c:v>
                </c:pt>
                <c:pt idx="57">
                  <c:v>490.70402145357946</c:v>
                </c:pt>
                <c:pt idx="58">
                  <c:v>519.56896389202529</c:v>
                </c:pt>
                <c:pt idx="59">
                  <c:v>548.43390633047113</c:v>
                </c:pt>
                <c:pt idx="60">
                  <c:v>692.75861852270043</c:v>
                </c:pt>
              </c:numCache>
            </c:numRef>
          </c:yVal>
          <c:smooth val="0"/>
        </c:ser>
        <c:ser>
          <c:idx val="0"/>
          <c:order val="1"/>
          <c:tx>
            <c:v>TSP NC</c:v>
          </c:tx>
          <c:spPr>
            <a:ln w="38100">
              <a:solidFill>
                <a:srgbClr val="3366FF"/>
              </a:solidFill>
              <a:prstDash val="solid"/>
            </a:ln>
          </c:spPr>
          <c:marker>
            <c:symbol val="none"/>
          </c:marker>
          <c:xVal>
            <c:numRef>
              <c:f>'q-p'' Stress Space '!$AZ$36:$AZ$37</c:f>
              <c:numCache>
                <c:formatCode>General</c:formatCode>
                <c:ptCount val="2"/>
                <c:pt idx="0">
                  <c:v>0</c:v>
                </c:pt>
                <c:pt idx="1">
                  <c:v>1000</c:v>
                </c:pt>
              </c:numCache>
            </c:numRef>
          </c:xVal>
          <c:yVal>
            <c:numRef>
              <c:f>'q-p'' Stress Space '!$BA$36:$BA$37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772288"/>
        <c:axId val="77774208"/>
      </c:scatterChart>
      <c:valAx>
        <c:axId val="77772288"/>
        <c:scaling>
          <c:orientation val="minMax"/>
          <c:max val="50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993366"/>
                    </a:solidFill>
                    <a:latin typeface="Symbol"/>
                    <a:ea typeface="Symbol"/>
                    <a:cs typeface="Symbol"/>
                  </a:defRPr>
                </a:pPr>
                <a:r>
                  <a:rPr lang="en-US" sz="2400" b="1" i="0" u="none" strike="noStrike" baseline="0" dirty="0" smtClean="0">
                    <a:solidFill>
                      <a:srgbClr val="993366"/>
                    </a:solidFill>
                    <a:latin typeface="+mn-lt"/>
                  </a:rPr>
                  <a:t>Effective stress</a:t>
                </a:r>
                <a:r>
                  <a:rPr lang="en-US" sz="2400" b="1" i="0" u="none" strike="noStrike" baseline="0" dirty="0" smtClean="0">
                    <a:solidFill>
                      <a:srgbClr val="993366"/>
                    </a:solidFill>
                    <a:latin typeface="Symbol"/>
                  </a:rPr>
                  <a:t>, </a:t>
                </a:r>
                <a:r>
                  <a:rPr lang="en-US" sz="2400" b="1" i="0" u="none" strike="noStrike" baseline="0" dirty="0" err="1" smtClean="0">
                    <a:solidFill>
                      <a:srgbClr val="993366"/>
                    </a:solidFill>
                    <a:latin typeface="Symbol"/>
                  </a:rPr>
                  <a:t>s</a:t>
                </a:r>
                <a:r>
                  <a:rPr lang="en-US" sz="2400" b="1" i="0" u="none" strike="noStrike" baseline="-25000" dirty="0" err="1" smtClean="0">
                    <a:solidFill>
                      <a:srgbClr val="993366"/>
                    </a:solidFill>
                    <a:latin typeface="Arial"/>
                    <a:cs typeface="Arial"/>
                  </a:rPr>
                  <a:t>v</a:t>
                </a:r>
                <a:r>
                  <a:rPr lang="en-US" sz="2400" b="1" i="0" u="none" strike="noStrike" baseline="0" dirty="0">
                    <a:solidFill>
                      <a:srgbClr val="993366"/>
                    </a:solidFill>
                    <a:latin typeface="Arial"/>
                    <a:cs typeface="Arial"/>
                  </a:rPr>
                  <a:t>' (</a:t>
                </a:r>
                <a:r>
                  <a:rPr lang="en-US" sz="2400" b="1" i="0" u="none" strike="noStrike" baseline="0" dirty="0" err="1">
                    <a:solidFill>
                      <a:srgbClr val="993366"/>
                    </a:solidFill>
                    <a:latin typeface="Arial"/>
                    <a:cs typeface="Arial"/>
                  </a:rPr>
                  <a:t>kPa</a:t>
                </a:r>
                <a:r>
                  <a:rPr lang="en-US" sz="2400" b="1" i="0" u="none" strike="noStrike" baseline="0" dirty="0">
                    <a:solidFill>
                      <a:srgbClr val="993366"/>
                    </a:solidFill>
                    <a:latin typeface="Arial"/>
                    <a:cs typeface="Arial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4193202968425984"/>
              <c:y val="0.8619279497489549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out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7774208"/>
        <c:crossesAt val="0"/>
        <c:crossBetween val="midCat"/>
        <c:majorUnit val="100"/>
        <c:minorUnit val="20"/>
      </c:valAx>
      <c:valAx>
        <c:axId val="77774208"/>
        <c:scaling>
          <c:orientation val="minMax"/>
          <c:max val="3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3366FF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993366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>
                    <a:latin typeface="Symbol" pitchFamily="18" charset="2"/>
                  </a:rPr>
                  <a:t>t</a:t>
                </a:r>
                <a:r>
                  <a:rPr lang="en-US" sz="2400"/>
                  <a:t> = Shear Stress  (kPa)</a:t>
                </a:r>
              </a:p>
            </c:rich>
          </c:tx>
          <c:layout>
            <c:manualLayout>
              <c:xMode val="edge"/>
              <c:yMode val="edge"/>
              <c:x val="4.5575786974659692E-3"/>
              <c:y val="0.1135171320449236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out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7772288"/>
        <c:crosses val="autoZero"/>
        <c:crossBetween val="midCat"/>
        <c:majorUnit val="100"/>
        <c:minorUnit val="20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12018018346235"/>
          <c:y val="6.5126050420168072E-2"/>
          <c:w val="0.77898787817565895"/>
          <c:h val="0.68487394957983194"/>
        </c:manualLayout>
      </c:layout>
      <c:scatterChart>
        <c:scatterStyle val="lineMarker"/>
        <c:varyColors val="0"/>
        <c:ser>
          <c:idx val="3"/>
          <c:order val="0"/>
          <c:tx>
            <c:v>CSL (c' = 0)</c:v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'q-p'' Stress Space '!$AE$11:$AE$71</c:f>
              <c:numCache>
                <c:formatCode>General</c:formatCode>
                <c:ptCount val="61"/>
                <c:pt idx="0">
                  <c:v>2.7469470562340077</c:v>
                </c:pt>
                <c:pt idx="1">
                  <c:v>3.0521633958155641</c:v>
                </c:pt>
                <c:pt idx="2">
                  <c:v>3.3912926620172934</c:v>
                </c:pt>
                <c:pt idx="3">
                  <c:v>3.7681029577969927</c:v>
                </c:pt>
                <c:pt idx="4">
                  <c:v>4.1867810642188807</c:v>
                </c:pt>
                <c:pt idx="5">
                  <c:v>4.6519789602432011</c:v>
                </c:pt>
                <c:pt idx="6">
                  <c:v>5.1688655113813349</c:v>
                </c:pt>
                <c:pt idx="7">
                  <c:v>5.7431839015348167</c:v>
                </c:pt>
                <c:pt idx="8">
                  <c:v>6.381315446149797</c:v>
                </c:pt>
                <c:pt idx="9">
                  <c:v>7.0903504957219967</c:v>
                </c:pt>
                <c:pt idx="10">
                  <c:v>7.878167217468885</c:v>
                </c:pt>
                <c:pt idx="11">
                  <c:v>8.7535191305209832</c:v>
                </c:pt>
                <c:pt idx="12">
                  <c:v>9.7261323672455369</c:v>
                </c:pt>
                <c:pt idx="13">
                  <c:v>10.80681374138393</c:v>
                </c:pt>
                <c:pt idx="14">
                  <c:v>12.007570823759924</c:v>
                </c:pt>
                <c:pt idx="15">
                  <c:v>13.341745359733249</c:v>
                </c:pt>
                <c:pt idx="16">
                  <c:v>14.824161510814722</c:v>
                </c:pt>
                <c:pt idx="17">
                  <c:v>16.471290567571913</c:v>
                </c:pt>
                <c:pt idx="18">
                  <c:v>18.301433963968794</c:v>
                </c:pt>
                <c:pt idx="19">
                  <c:v>20.334926626631994</c:v>
                </c:pt>
                <c:pt idx="20">
                  <c:v>22.594362918479995</c:v>
                </c:pt>
                <c:pt idx="21">
                  <c:v>25.104847687199996</c:v>
                </c:pt>
                <c:pt idx="22">
                  <c:v>27.894275207999996</c:v>
                </c:pt>
                <c:pt idx="23">
                  <c:v>30.993639119999997</c:v>
                </c:pt>
                <c:pt idx="24">
                  <c:v>34.437376799999996</c:v>
                </c:pt>
                <c:pt idx="25">
                  <c:v>38.263751999999997</c:v>
                </c:pt>
                <c:pt idx="26">
                  <c:v>42.515279999999997</c:v>
                </c:pt>
                <c:pt idx="27">
                  <c:v>47.239199999999997</c:v>
                </c:pt>
                <c:pt idx="28">
                  <c:v>52.487999999999992</c:v>
                </c:pt>
                <c:pt idx="29">
                  <c:v>58.319999999999993</c:v>
                </c:pt>
                <c:pt idx="30">
                  <c:v>64.8</c:v>
                </c:pt>
                <c:pt idx="31">
                  <c:v>72</c:v>
                </c:pt>
                <c:pt idx="32">
                  <c:v>80</c:v>
                </c:pt>
                <c:pt idx="33">
                  <c:v>82.356452837859592</c:v>
                </c:pt>
                <c:pt idx="34">
                  <c:v>91.507169819843995</c:v>
                </c:pt>
                <c:pt idx="35">
                  <c:v>101.67463313316</c:v>
                </c:pt>
                <c:pt idx="36">
                  <c:v>112.97181459239999</c:v>
                </c:pt>
                <c:pt idx="37">
                  <c:v>125.52423843599999</c:v>
                </c:pt>
                <c:pt idx="38">
                  <c:v>139.47137604</c:v>
                </c:pt>
                <c:pt idx="39">
                  <c:v>154.9681956</c:v>
                </c:pt>
                <c:pt idx="40">
                  <c:v>172.18688399999999</c:v>
                </c:pt>
                <c:pt idx="41">
                  <c:v>191.31876</c:v>
                </c:pt>
                <c:pt idx="42">
                  <c:v>212.57640000000001</c:v>
                </c:pt>
                <c:pt idx="43">
                  <c:v>236.196</c:v>
                </c:pt>
                <c:pt idx="44">
                  <c:v>262.44</c:v>
                </c:pt>
                <c:pt idx="45">
                  <c:v>291.60000000000002</c:v>
                </c:pt>
                <c:pt idx="46">
                  <c:v>324</c:v>
                </c:pt>
                <c:pt idx="47">
                  <c:v>360</c:v>
                </c:pt>
                <c:pt idx="48">
                  <c:v>400</c:v>
                </c:pt>
                <c:pt idx="49">
                  <c:v>450</c:v>
                </c:pt>
                <c:pt idx="50">
                  <c:v>500</c:v>
                </c:pt>
                <c:pt idx="51">
                  <c:v>550</c:v>
                </c:pt>
                <c:pt idx="52">
                  <c:v>600</c:v>
                </c:pt>
                <c:pt idx="53">
                  <c:v>650</c:v>
                </c:pt>
                <c:pt idx="54">
                  <c:v>700</c:v>
                </c:pt>
                <c:pt idx="55">
                  <c:v>750</c:v>
                </c:pt>
                <c:pt idx="56">
                  <c:v>800</c:v>
                </c:pt>
                <c:pt idx="57">
                  <c:v>850</c:v>
                </c:pt>
                <c:pt idx="58">
                  <c:v>900</c:v>
                </c:pt>
                <c:pt idx="59">
                  <c:v>950</c:v>
                </c:pt>
                <c:pt idx="60">
                  <c:v>1200</c:v>
                </c:pt>
              </c:numCache>
            </c:numRef>
          </c:xVal>
          <c:yVal>
            <c:numRef>
              <c:f>'q-p'' Stress Space '!$AI$11:$AI$71</c:f>
              <c:numCache>
                <c:formatCode>0.00</c:formatCode>
                <c:ptCount val="61"/>
                <c:pt idx="0">
                  <c:v>1.5858093731930583</c:v>
                </c:pt>
                <c:pt idx="1">
                  <c:v>1.7620104146589535</c:v>
                </c:pt>
                <c:pt idx="2">
                  <c:v>1.9577893496210594</c:v>
                </c:pt>
                <c:pt idx="3">
                  <c:v>2.1753214995789549</c:v>
                </c:pt>
                <c:pt idx="4">
                  <c:v>2.4170238884210611</c:v>
                </c:pt>
                <c:pt idx="5">
                  <c:v>2.6855820982456238</c:v>
                </c:pt>
                <c:pt idx="6">
                  <c:v>2.9839801091618043</c:v>
                </c:pt>
                <c:pt idx="7">
                  <c:v>3.315533454624227</c:v>
                </c:pt>
                <c:pt idx="8">
                  <c:v>3.6839260606935857</c:v>
                </c:pt>
                <c:pt idx="9">
                  <c:v>4.0932511785484289</c:v>
                </c:pt>
                <c:pt idx="10">
                  <c:v>4.5480568650538098</c:v>
                </c:pt>
                <c:pt idx="11">
                  <c:v>5.0533965167264547</c:v>
                </c:pt>
                <c:pt idx="12">
                  <c:v>5.6148850185849497</c:v>
                </c:pt>
                <c:pt idx="13">
                  <c:v>6.2387611317610556</c:v>
                </c:pt>
                <c:pt idx="14">
                  <c:v>6.9319568130678402</c:v>
                </c:pt>
                <c:pt idx="15">
                  <c:v>7.7021742367420449</c:v>
                </c:pt>
                <c:pt idx="16">
                  <c:v>8.5579713741578285</c:v>
                </c:pt>
                <c:pt idx="17">
                  <c:v>9.5088570823975864</c:v>
                </c:pt>
                <c:pt idx="18">
                  <c:v>10.565396758219542</c:v>
                </c:pt>
                <c:pt idx="19">
                  <c:v>11.739329731355047</c:v>
                </c:pt>
                <c:pt idx="20">
                  <c:v>13.043699701505609</c:v>
                </c:pt>
                <c:pt idx="21">
                  <c:v>14.492999668339566</c:v>
                </c:pt>
                <c:pt idx="22">
                  <c:v>16.103332964821742</c:v>
                </c:pt>
                <c:pt idx="23">
                  <c:v>17.892592183135267</c:v>
                </c:pt>
                <c:pt idx="24">
                  <c:v>19.880657981261407</c:v>
                </c:pt>
                <c:pt idx="25">
                  <c:v>22.089619979179343</c:v>
                </c:pt>
                <c:pt idx="26">
                  <c:v>24.544022199088161</c:v>
                </c:pt>
                <c:pt idx="27">
                  <c:v>27.271135776764623</c:v>
                </c:pt>
                <c:pt idx="28">
                  <c:v>30.301261974182911</c:v>
                </c:pt>
                <c:pt idx="29">
                  <c:v>33.668068860203235</c:v>
                </c:pt>
                <c:pt idx="30">
                  <c:v>37.408965400225824</c:v>
                </c:pt>
                <c:pt idx="31">
                  <c:v>41.565517111362027</c:v>
                </c:pt>
                <c:pt idx="32">
                  <c:v>46.183907901513365</c:v>
                </c:pt>
                <c:pt idx="33">
                  <c:v>47.54428541198795</c:v>
                </c:pt>
                <c:pt idx="34">
                  <c:v>52.826983791097724</c:v>
                </c:pt>
                <c:pt idx="35">
                  <c:v>58.696648656775253</c:v>
                </c:pt>
                <c:pt idx="36">
                  <c:v>65.218498507528054</c:v>
                </c:pt>
                <c:pt idx="37">
                  <c:v>72.464998341697836</c:v>
                </c:pt>
                <c:pt idx="38">
                  <c:v>80.516664824108716</c:v>
                </c:pt>
                <c:pt idx="39">
                  <c:v>89.462960915676348</c:v>
                </c:pt>
                <c:pt idx="40">
                  <c:v>99.403289906307052</c:v>
                </c:pt>
                <c:pt idx="41">
                  <c:v>110.44809989589673</c:v>
                </c:pt>
                <c:pt idx="42">
                  <c:v>122.72011099544082</c:v>
                </c:pt>
                <c:pt idx="43">
                  <c:v>136.35567888382312</c:v>
                </c:pt>
                <c:pt idx="44">
                  <c:v>151.50630987091458</c:v>
                </c:pt>
                <c:pt idx="45">
                  <c:v>168.34034430101622</c:v>
                </c:pt>
                <c:pt idx="46">
                  <c:v>187.04482700112911</c:v>
                </c:pt>
                <c:pt idx="47">
                  <c:v>207.82758555681013</c:v>
                </c:pt>
                <c:pt idx="48">
                  <c:v>230.91953950756681</c:v>
                </c:pt>
                <c:pt idx="49">
                  <c:v>259.78448194601265</c:v>
                </c:pt>
                <c:pt idx="50">
                  <c:v>288.64942438445848</c:v>
                </c:pt>
                <c:pt idx="51">
                  <c:v>317.51436682290438</c:v>
                </c:pt>
                <c:pt idx="52">
                  <c:v>346.37930926135022</c:v>
                </c:pt>
                <c:pt idx="53">
                  <c:v>375.24425169979605</c:v>
                </c:pt>
                <c:pt idx="54">
                  <c:v>404.10919413824189</c:v>
                </c:pt>
                <c:pt idx="55">
                  <c:v>432.97413657668778</c:v>
                </c:pt>
                <c:pt idx="56">
                  <c:v>461.83907901513362</c:v>
                </c:pt>
                <c:pt idx="57">
                  <c:v>490.70402145357946</c:v>
                </c:pt>
                <c:pt idx="58">
                  <c:v>519.56896389202529</c:v>
                </c:pt>
                <c:pt idx="59">
                  <c:v>548.43390633047113</c:v>
                </c:pt>
                <c:pt idx="60">
                  <c:v>692.75861852270043</c:v>
                </c:pt>
              </c:numCache>
            </c:numRef>
          </c:yVal>
          <c:smooth val="0"/>
        </c:ser>
        <c:ser>
          <c:idx val="0"/>
          <c:order val="1"/>
          <c:tx>
            <c:v>TSP NC</c:v>
          </c:tx>
          <c:spPr>
            <a:ln w="38100">
              <a:solidFill>
                <a:srgbClr val="3366FF"/>
              </a:solidFill>
              <a:prstDash val="solid"/>
            </a:ln>
          </c:spPr>
          <c:marker>
            <c:symbol val="none"/>
          </c:marker>
          <c:xVal>
            <c:numRef>
              <c:f>'q-p'' Stress Space '!$AZ$36:$AZ$37</c:f>
              <c:numCache>
                <c:formatCode>General</c:formatCode>
                <c:ptCount val="2"/>
                <c:pt idx="0">
                  <c:v>0</c:v>
                </c:pt>
                <c:pt idx="1">
                  <c:v>1000</c:v>
                </c:pt>
              </c:numCache>
            </c:numRef>
          </c:xVal>
          <c:yVal>
            <c:numRef>
              <c:f>'q-p'' Stress Space '!$BA$36:$BA$37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621952"/>
        <c:axId val="106628224"/>
      </c:scatterChart>
      <c:valAx>
        <c:axId val="106621952"/>
        <c:scaling>
          <c:orientation val="minMax"/>
          <c:max val="50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993366"/>
                    </a:solidFill>
                    <a:latin typeface="Symbol"/>
                    <a:ea typeface="Symbol"/>
                    <a:cs typeface="Symbol"/>
                  </a:defRPr>
                </a:pPr>
                <a:r>
                  <a:rPr lang="en-US" sz="2400" b="1" i="0" u="none" strike="noStrike" baseline="0" dirty="0" smtClean="0">
                    <a:solidFill>
                      <a:srgbClr val="993366"/>
                    </a:solidFill>
                    <a:latin typeface="+mn-lt"/>
                  </a:rPr>
                  <a:t>Effective stress</a:t>
                </a:r>
                <a:r>
                  <a:rPr lang="en-US" sz="2400" b="1" i="0" u="none" strike="noStrike" baseline="0" dirty="0" smtClean="0">
                    <a:solidFill>
                      <a:srgbClr val="993366"/>
                    </a:solidFill>
                    <a:latin typeface="Symbol"/>
                  </a:rPr>
                  <a:t>, </a:t>
                </a:r>
                <a:r>
                  <a:rPr lang="en-US" sz="2400" b="1" i="0" u="none" strike="noStrike" baseline="0" dirty="0" err="1" smtClean="0">
                    <a:solidFill>
                      <a:srgbClr val="993366"/>
                    </a:solidFill>
                    <a:latin typeface="Symbol"/>
                  </a:rPr>
                  <a:t>s</a:t>
                </a:r>
                <a:r>
                  <a:rPr lang="en-US" sz="2400" b="1" i="0" u="none" strike="noStrike" baseline="-25000" dirty="0" err="1" smtClean="0">
                    <a:solidFill>
                      <a:srgbClr val="993366"/>
                    </a:solidFill>
                    <a:latin typeface="Arial"/>
                    <a:cs typeface="Arial"/>
                  </a:rPr>
                  <a:t>v</a:t>
                </a:r>
                <a:r>
                  <a:rPr lang="en-US" sz="2400" b="1" i="0" u="none" strike="noStrike" baseline="0" dirty="0">
                    <a:solidFill>
                      <a:srgbClr val="993366"/>
                    </a:solidFill>
                    <a:latin typeface="Arial"/>
                    <a:cs typeface="Arial"/>
                  </a:rPr>
                  <a:t>' (</a:t>
                </a:r>
                <a:r>
                  <a:rPr lang="en-US" sz="2400" b="1" i="0" u="none" strike="noStrike" baseline="0" dirty="0" err="1">
                    <a:solidFill>
                      <a:srgbClr val="993366"/>
                    </a:solidFill>
                    <a:latin typeface="Arial"/>
                    <a:cs typeface="Arial"/>
                  </a:rPr>
                  <a:t>kPa</a:t>
                </a:r>
                <a:r>
                  <a:rPr lang="en-US" sz="2400" b="1" i="0" u="none" strike="noStrike" baseline="0" dirty="0">
                    <a:solidFill>
                      <a:srgbClr val="993366"/>
                    </a:solidFill>
                    <a:latin typeface="Arial"/>
                    <a:cs typeface="Arial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3869645198523712"/>
              <c:y val="0.8667366259639360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out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628224"/>
        <c:crossesAt val="0"/>
        <c:crossBetween val="midCat"/>
        <c:majorUnit val="100"/>
        <c:minorUnit val="20"/>
      </c:valAx>
      <c:valAx>
        <c:axId val="106628224"/>
        <c:scaling>
          <c:orientation val="minMax"/>
          <c:max val="3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3366FF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993366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>
                    <a:latin typeface="Symbol" pitchFamily="18" charset="2"/>
                  </a:rPr>
                  <a:t>t</a:t>
                </a:r>
                <a:r>
                  <a:rPr lang="en-US" sz="2400"/>
                  <a:t> = Shear Stress  (kPa)</a:t>
                </a:r>
              </a:p>
            </c:rich>
          </c:tx>
          <c:layout>
            <c:manualLayout>
              <c:xMode val="edge"/>
              <c:yMode val="edge"/>
              <c:x val="4.5575786974659692E-3"/>
              <c:y val="0.1135171320449236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out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621952"/>
        <c:crosses val="autoZero"/>
        <c:crossBetween val="midCat"/>
        <c:majorUnit val="100"/>
        <c:minorUnit val="20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1B1DC81-AFC7-4152-BC1B-318345E72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00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404C-BF04-4E7F-BFA0-9B290D95C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691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1051-B04A-4D6D-AE3C-124B777BF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8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A3A40-2256-4069-B341-2234BF78F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580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532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708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5982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357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868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941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9305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6960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9992-5AF8-4FBC-B47A-9F21D5278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5648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82885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07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703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8B36-E578-4EF7-83A1-EC77A21D0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07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44DFC-36E5-4611-AF28-F0886DFCA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37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E90F-EB68-4EFF-8F74-ADB63B2C4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8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C2E5F-8CD2-482B-997A-9A42E5330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7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8CE16-3ACF-4697-BED6-23C57CAA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87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C6CEE-CC1C-44D0-9B77-7CE7AA8E2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27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E679-BD21-4CA3-AE96-D82EEFCBE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3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0396B-73EF-481E-867B-1A9FB1C4E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3609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D5B9F-1B00-4A40-AF95-C19E1D4DE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57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0F3F5-831E-4FBD-903D-F00399806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26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19F5D-AC85-4B2C-A606-5CD53439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27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FF5D-9CC2-4D3A-873C-7C852149B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75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B0203-2325-4F57-B525-7F93503A3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9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ABC4-3B65-4FD5-9435-C914F7E1F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70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A3B-D877-4EE9-8B36-A7553BBD9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84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43C79-28DB-4816-8AB2-769374397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77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B58A6-DB6B-445A-81D9-431B37418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25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D2CC8-A8E8-4FA5-B1EE-28EE59A51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0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32366-0387-41C0-883C-55C8F6929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5373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F516-1FDE-400E-BA2A-97CFD6C26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74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4BA28-9134-4F95-A1CD-1690D2487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10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5092-E7AD-4BC7-93D6-3E2176122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29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81C3F-6FE5-4DC7-BC52-CF2733BED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3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6BBC3-2E3F-44B4-9F48-55DDB2E76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58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0C05-8B49-4890-BA0A-7B675EDFD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74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E8B5C-1F6B-4ED8-8B12-11B2D7362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86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24631-E293-4474-A6C4-D440C6DC1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194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87AAF-D060-41C0-BCE8-BF4F14ECA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07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AF310-925A-4FA1-95A1-F57B85367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0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3DC3F-6E34-4DF2-85B4-98D0AE9C4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9727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D3CE7-7CB8-4C44-969C-28F2C447D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20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0462E-0365-4CF4-B005-3114612E3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90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112-A027-4AC5-A92E-4582CCED8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75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B2E7C-A9D0-4BCC-93BE-41ECA60F0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00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1076D-B48C-4AD2-8B5D-A452BB619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466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3663" y="350838"/>
            <a:ext cx="2014537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50838"/>
            <a:ext cx="5895975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6274E-1836-42F5-AB7E-947B015F8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62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2F413-4BB3-4052-8386-A6E21419F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279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A5F88-E349-429A-8F9B-467A4997D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845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E113D-36E2-4402-9C9D-217AB5DC1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918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CF91F-62E4-44C4-9773-5794348D2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8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EA4C-F55B-42A0-9EC8-09C018AE1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050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9AEA4-67EA-4866-8947-8E9E060B4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66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F9A66-64AD-49D5-BF04-FE2CF2F9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59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D655-739B-4CBF-8CEC-33757DE5F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399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EC92B-12CA-43C0-A931-8220D3D9E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6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64741-25FB-41FF-B7F6-510BB74AF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853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10BA0-56D9-42E9-90A8-2A8994EF9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10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2439A-EA1C-4D14-AF35-50BD41EC0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0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69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72BA2-0D2B-406E-A96C-2DF1E3AEE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3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Georgia 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A78597-8C6C-4960-9E62-16814608D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299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Georgia 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2BF291-F0B2-45AC-A94A-0CDDD06DE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0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78B9D-604E-4843-BA9A-66DC8C5A1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5726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Georgia 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CDB720-47D1-4B02-A984-54B69DFB5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32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Georgia 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793311-3A0D-43B9-9208-7C906D799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91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Georgia 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1CE7E4-BC19-4930-BA76-9BE3795D8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156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Georgia Tech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9A9691-1F6E-43D0-9A20-4AC56BE1C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922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Georgia 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E63678-7A7F-41F1-9023-403876876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074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Georgia 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DF1B86-436D-4429-B367-6FEA65025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810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Georgia 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2E9C70-0D75-439C-8B7C-BEF0543AC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528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77813"/>
            <a:ext cx="2076450" cy="5472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7813"/>
            <a:ext cx="6076950" cy="5472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Georgia 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B1E09F-1979-4869-984A-DD8A90E80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155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AD2B-F577-4D45-9358-C2524F3F4B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B8B9-4360-40AF-A864-ABD599693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54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AD2B-F577-4D45-9358-C2524F3F4B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B8B9-4360-40AF-A864-ABD599693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3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01F3-191D-430F-BE00-31FF29906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1445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AD2B-F577-4D45-9358-C2524F3F4B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B8B9-4360-40AF-A864-ABD599693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330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AD2B-F577-4D45-9358-C2524F3F4B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B8B9-4360-40AF-A864-ABD599693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353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AD2B-F577-4D45-9358-C2524F3F4B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B8B9-4360-40AF-A864-ABD599693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330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82D4C-92C1-4ED1-A40B-AA6C2D2B25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6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CDD91-59C1-4B99-BF6B-AFD8218C2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856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8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8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B992869-FBC1-434F-BB95-1DC6E0928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A1AD2B-F577-4D45-9358-C2524F3F4B7D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8/21/2014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38B8B9-4360-40AF-A864-ABD599693DF2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52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A1AD2B-F577-4D45-9358-C2524F3F4B7D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8/21/2014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38B8B9-4360-40AF-A864-ABD599693DF2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52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A1AD2B-F577-4D45-9358-C2524F3F4B7D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8/21/2014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38B8B9-4360-40AF-A864-ABD599693DF2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52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/>
            <a:endParaRPr lang="en-US" altLang="en-US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68BD57-9838-435D-814C-31BA2E5BDB0E}" type="slidenum">
              <a:rPr lang="en-US" altLang="en-US" b="0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b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9DBEF"/>
            </a:gs>
            <a:gs pos="50000">
              <a:srgbClr val="8E9BA9"/>
            </a:gs>
            <a:gs pos="100000">
              <a:srgbClr val="C9DB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66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66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66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66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5F3D04-E3E1-413A-93BC-D64E62FB8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FFC460F-1AA5-4682-829A-FE83D891B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50838"/>
            <a:ext cx="7772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E49DE37-6E52-47BF-9021-B9D48E8A0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q"/>
        <a:defRPr sz="28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2F00"/>
            </a:gs>
            <a:gs pos="100000">
              <a:srgbClr val="99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FC03BC6-46CA-4568-BED7-6276C9C4D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065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6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6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6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6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06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Georgia Tech</a:t>
            </a:r>
          </a:p>
        </p:txBody>
      </p:sp>
      <p:sp>
        <p:nvSpPr>
          <p:cNvPr id="7067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3F7196D-F8E7-49E8-A0DD-F93F85E68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75000"/>
        <a:buFont typeface="Wingdings" pitchFamily="2" charset="2"/>
        <a:buChar char="q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75000"/>
        <a:buFont typeface="Wingdings" pitchFamily="2" charset="2"/>
        <a:buChar char="q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A1AD2B-F577-4D45-9358-C2524F3F4B7D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8/21/2014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38B8B9-4360-40AF-A864-ABD599693DF2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52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A1AD2B-F577-4D45-9358-C2524F3F4B7D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8/21/2014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38B8B9-4360-40AF-A864-ABD599693DF2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52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8463" y="2260967"/>
            <a:ext cx="8126412" cy="1470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Simplified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Critical-State Soil Mechanics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200" y="4876800"/>
            <a:ext cx="6400800" cy="1282700"/>
          </a:xfrm>
          <a:effectLst>
            <a:outerShdw dist="35921" dir="2700000" algn="ctr" rotWithShape="0">
              <a:srgbClr val="3366FF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</a:rPr>
              <a:t>Paul W. Mayne</a:t>
            </a:r>
          </a:p>
          <a:p>
            <a:pPr eaLnBrk="1" hangingPunct="1">
              <a:defRPr/>
            </a:pPr>
            <a:r>
              <a:rPr lang="en-US" sz="2800" b="1" smtClean="0">
                <a:solidFill>
                  <a:srgbClr val="FFFFFF"/>
                </a:solidFill>
              </a:rPr>
              <a:t>Georgia Institute of Technology</a:t>
            </a: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849563" y="796925"/>
            <a:ext cx="32893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08 July 2014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635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  <a:latin typeface="Comic Sans MS" pitchFamily="66" charset="0"/>
              </a:rPr>
              <a:t>CSSM for Dummies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V="1">
            <a:off x="1143000" y="609600"/>
            <a:ext cx="0" cy="2667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143000" y="3276600"/>
            <a:ext cx="3200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800600" y="3276600"/>
            <a:ext cx="4038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4800600" y="762000"/>
            <a:ext cx="0" cy="2514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4800600" y="3581400"/>
            <a:ext cx="0" cy="25908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800600" y="6172200"/>
            <a:ext cx="3962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752600" y="3398838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Arial" charset="0"/>
              </a:rPr>
              <a:t>Log </a:t>
            </a:r>
            <a:r>
              <a:rPr lang="en-US" sz="24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4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4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4989513" y="6218238"/>
            <a:ext cx="270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Arial" charset="0"/>
              </a:rPr>
              <a:t>Effective stress </a:t>
            </a:r>
            <a:r>
              <a:rPr lang="en-US" sz="24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4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4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2779" name="Text Box 12"/>
          <p:cNvSpPr txBox="1">
            <a:spLocks noChangeArrowheads="1"/>
          </p:cNvSpPr>
          <p:nvPr/>
        </p:nvSpPr>
        <p:spPr bwMode="auto">
          <a:xfrm rot="-5400000">
            <a:off x="3286918" y="4714082"/>
            <a:ext cx="211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Arial" charset="0"/>
              </a:rPr>
              <a:t>Shear stress </a:t>
            </a:r>
            <a:r>
              <a:rPr lang="en-US" sz="2400">
                <a:solidFill>
                  <a:srgbClr val="99FFCC"/>
                </a:solidFill>
                <a:latin typeface="Symbol" pitchFamily="18" charset="2"/>
              </a:rPr>
              <a:t>t</a:t>
            </a:r>
            <a:endParaRPr lang="en-US" sz="24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 rot="-5400000">
            <a:off x="-266700" y="17907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Arial" charset="0"/>
              </a:rPr>
              <a:t>Void Ratio, e</a:t>
            </a:r>
            <a:endParaRPr lang="en-US" sz="24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32781" name="Line 15"/>
          <p:cNvSpPr>
            <a:spLocks noChangeShapeType="1"/>
          </p:cNvSpPr>
          <p:nvPr/>
        </p:nvSpPr>
        <p:spPr bwMode="auto">
          <a:xfrm>
            <a:off x="1524000" y="685800"/>
            <a:ext cx="2438400" cy="2209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Line 16"/>
          <p:cNvSpPr>
            <a:spLocks noChangeShapeType="1"/>
          </p:cNvSpPr>
          <p:nvPr/>
        </p:nvSpPr>
        <p:spPr bwMode="auto">
          <a:xfrm>
            <a:off x="1330325" y="962025"/>
            <a:ext cx="2133600" cy="1905000"/>
          </a:xfrm>
          <a:prstGeom prst="line">
            <a:avLst/>
          </a:prstGeom>
          <a:noFill/>
          <a:ln w="603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Freeform 17"/>
          <p:cNvSpPr>
            <a:spLocks/>
          </p:cNvSpPr>
          <p:nvPr/>
        </p:nvSpPr>
        <p:spPr bwMode="auto">
          <a:xfrm>
            <a:off x="5410200" y="762000"/>
            <a:ext cx="3505200" cy="1917700"/>
          </a:xfrm>
          <a:custGeom>
            <a:avLst/>
            <a:gdLst>
              <a:gd name="T0" fmla="*/ 0 w 2208"/>
              <a:gd name="T1" fmla="*/ 0 h 1208"/>
              <a:gd name="T2" fmla="*/ 192 w 2208"/>
              <a:gd name="T3" fmla="*/ 240 h 1208"/>
              <a:gd name="T4" fmla="*/ 624 w 2208"/>
              <a:gd name="T5" fmla="*/ 576 h 1208"/>
              <a:gd name="T6" fmla="*/ 1008 w 2208"/>
              <a:gd name="T7" fmla="*/ 768 h 1208"/>
              <a:gd name="T8" fmla="*/ 1584 w 2208"/>
              <a:gd name="T9" fmla="*/ 1008 h 1208"/>
              <a:gd name="T10" fmla="*/ 1968 w 2208"/>
              <a:gd name="T11" fmla="*/ 1152 h 1208"/>
              <a:gd name="T12" fmla="*/ 2160 w 2208"/>
              <a:gd name="T13" fmla="*/ 1200 h 1208"/>
              <a:gd name="T14" fmla="*/ 2208 w 2208"/>
              <a:gd name="T15" fmla="*/ 1200 h 1208"/>
              <a:gd name="T16" fmla="*/ 2160 w 2208"/>
              <a:gd name="T17" fmla="*/ 1200 h 1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8"/>
              <a:gd name="T28" fmla="*/ 0 h 1208"/>
              <a:gd name="T29" fmla="*/ 2208 w 2208"/>
              <a:gd name="T30" fmla="*/ 1208 h 12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8" h="1208">
                <a:moveTo>
                  <a:pt x="0" y="0"/>
                </a:moveTo>
                <a:cubicBezTo>
                  <a:pt x="44" y="72"/>
                  <a:pt x="88" y="144"/>
                  <a:pt x="192" y="240"/>
                </a:cubicBezTo>
                <a:cubicBezTo>
                  <a:pt x="296" y="336"/>
                  <a:pt x="488" y="488"/>
                  <a:pt x="624" y="576"/>
                </a:cubicBezTo>
                <a:cubicBezTo>
                  <a:pt x="760" y="664"/>
                  <a:pt x="848" y="696"/>
                  <a:pt x="1008" y="768"/>
                </a:cubicBezTo>
                <a:cubicBezTo>
                  <a:pt x="1168" y="840"/>
                  <a:pt x="1424" y="944"/>
                  <a:pt x="1584" y="1008"/>
                </a:cubicBezTo>
                <a:cubicBezTo>
                  <a:pt x="1744" y="1072"/>
                  <a:pt x="1872" y="1120"/>
                  <a:pt x="1968" y="1152"/>
                </a:cubicBezTo>
                <a:cubicBezTo>
                  <a:pt x="2064" y="1184"/>
                  <a:pt x="2120" y="1192"/>
                  <a:pt x="2160" y="1200"/>
                </a:cubicBezTo>
                <a:cubicBezTo>
                  <a:pt x="2200" y="1208"/>
                  <a:pt x="2208" y="1200"/>
                  <a:pt x="2208" y="1200"/>
                </a:cubicBezTo>
                <a:cubicBezTo>
                  <a:pt x="2208" y="1200"/>
                  <a:pt x="2184" y="1200"/>
                  <a:pt x="2160" y="1200"/>
                </a:cubicBezTo>
              </a:path>
            </a:pathLst>
          </a:custGeom>
          <a:noFill/>
          <a:ln w="444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18"/>
          <p:cNvSpPr>
            <a:spLocks noChangeShapeType="1"/>
          </p:cNvSpPr>
          <p:nvPr/>
        </p:nvSpPr>
        <p:spPr bwMode="auto">
          <a:xfrm>
            <a:off x="4800600" y="6124575"/>
            <a:ext cx="3281363" cy="7938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Freeform 19"/>
          <p:cNvSpPr>
            <a:spLocks/>
          </p:cNvSpPr>
          <p:nvPr/>
        </p:nvSpPr>
        <p:spPr bwMode="auto">
          <a:xfrm>
            <a:off x="5295900" y="919163"/>
            <a:ext cx="2770188" cy="2008187"/>
          </a:xfrm>
          <a:custGeom>
            <a:avLst/>
            <a:gdLst>
              <a:gd name="T0" fmla="*/ 0 w 1584"/>
              <a:gd name="T1" fmla="*/ 0 h 1392"/>
              <a:gd name="T2" fmla="*/ 144 w 1584"/>
              <a:gd name="T3" fmla="*/ 336 h 1392"/>
              <a:gd name="T4" fmla="*/ 432 w 1584"/>
              <a:gd name="T5" fmla="*/ 672 h 1392"/>
              <a:gd name="T6" fmla="*/ 960 w 1584"/>
              <a:gd name="T7" fmla="*/ 1104 h 1392"/>
              <a:gd name="T8" fmla="*/ 1584 w 1584"/>
              <a:gd name="T9" fmla="*/ 1392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1392"/>
              <a:gd name="T17" fmla="*/ 1584 w 1584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1392">
                <a:moveTo>
                  <a:pt x="0" y="0"/>
                </a:moveTo>
                <a:cubicBezTo>
                  <a:pt x="36" y="112"/>
                  <a:pt x="72" y="224"/>
                  <a:pt x="144" y="336"/>
                </a:cubicBezTo>
                <a:cubicBezTo>
                  <a:pt x="216" y="448"/>
                  <a:pt x="296" y="544"/>
                  <a:pt x="432" y="672"/>
                </a:cubicBezTo>
                <a:cubicBezTo>
                  <a:pt x="568" y="800"/>
                  <a:pt x="768" y="984"/>
                  <a:pt x="960" y="1104"/>
                </a:cubicBezTo>
                <a:cubicBezTo>
                  <a:pt x="1152" y="1224"/>
                  <a:pt x="1368" y="1308"/>
                  <a:pt x="1584" y="1392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Text Box 20"/>
          <p:cNvSpPr txBox="1">
            <a:spLocks noChangeArrowheads="1"/>
          </p:cNvSpPr>
          <p:nvPr/>
        </p:nvSpPr>
        <p:spPr bwMode="auto">
          <a:xfrm>
            <a:off x="3309938" y="1976438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2787" name="Text Box 21"/>
          <p:cNvSpPr txBox="1">
            <a:spLocks noChangeArrowheads="1"/>
          </p:cNvSpPr>
          <p:nvPr/>
        </p:nvSpPr>
        <p:spPr bwMode="auto">
          <a:xfrm>
            <a:off x="8305800" y="2057400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2788" name="Line 22"/>
          <p:cNvSpPr>
            <a:spLocks noChangeShapeType="1"/>
          </p:cNvSpPr>
          <p:nvPr/>
        </p:nvSpPr>
        <p:spPr bwMode="auto">
          <a:xfrm>
            <a:off x="1876425" y="847725"/>
            <a:ext cx="457200" cy="0"/>
          </a:xfrm>
          <a:prstGeom prst="line">
            <a:avLst/>
          </a:prstGeom>
          <a:noFill/>
          <a:ln w="412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23"/>
          <p:cNvSpPr>
            <a:spLocks noChangeShapeType="1"/>
          </p:cNvSpPr>
          <p:nvPr/>
        </p:nvSpPr>
        <p:spPr bwMode="auto">
          <a:xfrm>
            <a:off x="2317750" y="847725"/>
            <a:ext cx="0" cy="381000"/>
          </a:xfrm>
          <a:prstGeom prst="line">
            <a:avLst/>
          </a:prstGeom>
          <a:noFill/>
          <a:ln w="412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Line 24"/>
          <p:cNvSpPr>
            <a:spLocks noChangeShapeType="1"/>
          </p:cNvSpPr>
          <p:nvPr/>
        </p:nvSpPr>
        <p:spPr bwMode="auto">
          <a:xfrm>
            <a:off x="1889125" y="846138"/>
            <a:ext cx="412750" cy="360362"/>
          </a:xfrm>
          <a:prstGeom prst="line">
            <a:avLst/>
          </a:prstGeom>
          <a:noFill/>
          <a:ln w="412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Text Box 25"/>
          <p:cNvSpPr txBox="1">
            <a:spLocks noChangeArrowheads="1"/>
          </p:cNvSpPr>
          <p:nvPr/>
        </p:nvSpPr>
        <p:spPr bwMode="auto">
          <a:xfrm>
            <a:off x="2311400" y="808038"/>
            <a:ext cx="487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C</a:t>
            </a:r>
            <a:r>
              <a:rPr lang="en-US" sz="2000" baseline="-16000">
                <a:solidFill>
                  <a:srgbClr val="33CCFF"/>
                </a:solidFill>
                <a:latin typeface="Arial" charset="0"/>
              </a:rPr>
              <a:t>C</a:t>
            </a:r>
          </a:p>
        </p:txBody>
      </p:sp>
      <p:sp>
        <p:nvSpPr>
          <p:cNvPr id="32792" name="Line 26"/>
          <p:cNvSpPr>
            <a:spLocks noChangeShapeType="1"/>
          </p:cNvSpPr>
          <p:nvPr/>
        </p:nvSpPr>
        <p:spPr bwMode="auto">
          <a:xfrm>
            <a:off x="7450138" y="4368800"/>
            <a:ext cx="457200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Line 27"/>
          <p:cNvSpPr>
            <a:spLocks noChangeShapeType="1"/>
          </p:cNvSpPr>
          <p:nvPr/>
        </p:nvSpPr>
        <p:spPr bwMode="auto">
          <a:xfrm flipV="1">
            <a:off x="7883525" y="4070350"/>
            <a:ext cx="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Line 28"/>
          <p:cNvSpPr>
            <a:spLocks noChangeShapeType="1"/>
          </p:cNvSpPr>
          <p:nvPr/>
        </p:nvSpPr>
        <p:spPr bwMode="auto">
          <a:xfrm flipV="1">
            <a:off x="7435850" y="4078288"/>
            <a:ext cx="4572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5" name="Text Box 29"/>
          <p:cNvSpPr txBox="1">
            <a:spLocks noChangeArrowheads="1"/>
          </p:cNvSpPr>
          <p:nvPr/>
        </p:nvSpPr>
        <p:spPr bwMode="auto">
          <a:xfrm>
            <a:off x="7921625" y="4011613"/>
            <a:ext cx="700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tan</a:t>
            </a:r>
            <a:r>
              <a:rPr lang="en-US" sz="180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'</a:t>
            </a:r>
          </a:p>
        </p:txBody>
      </p:sp>
      <p:grpSp>
        <p:nvGrpSpPr>
          <p:cNvPr id="32796" name="Group 30"/>
          <p:cNvGrpSpPr>
            <a:grpSpLocks/>
          </p:cNvGrpSpPr>
          <p:nvPr/>
        </p:nvGrpSpPr>
        <p:grpSpPr bwMode="auto">
          <a:xfrm>
            <a:off x="4957763" y="3589338"/>
            <a:ext cx="3840162" cy="2454275"/>
            <a:chOff x="3062" y="2294"/>
            <a:chExt cx="2419" cy="1546"/>
          </a:xfrm>
        </p:grpSpPr>
        <p:sp>
          <p:nvSpPr>
            <p:cNvPr id="32844" name="Line 31"/>
            <p:cNvSpPr>
              <a:spLocks noChangeShapeType="1"/>
            </p:cNvSpPr>
            <p:nvPr/>
          </p:nvSpPr>
          <p:spPr bwMode="auto">
            <a:xfrm flipV="1">
              <a:off x="3062" y="2463"/>
              <a:ext cx="1915" cy="1377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Text Box 32"/>
            <p:cNvSpPr txBox="1">
              <a:spLocks noChangeArrowheads="1"/>
            </p:cNvSpPr>
            <p:nvPr/>
          </p:nvSpPr>
          <p:spPr bwMode="auto">
            <a:xfrm>
              <a:off x="5044" y="2294"/>
              <a:ext cx="4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CSL</a:t>
              </a:r>
            </a:p>
          </p:txBody>
        </p:sp>
      </p:grpSp>
      <p:sp>
        <p:nvSpPr>
          <p:cNvPr id="32797" name="Text Box 33"/>
          <p:cNvSpPr txBox="1">
            <a:spLocks noChangeArrowheads="1"/>
          </p:cNvSpPr>
          <p:nvPr/>
        </p:nvSpPr>
        <p:spPr bwMode="auto">
          <a:xfrm>
            <a:off x="8027988" y="2735263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2798" name="Text Box 34"/>
          <p:cNvSpPr txBox="1">
            <a:spLocks noChangeArrowheads="1"/>
          </p:cNvSpPr>
          <p:nvPr/>
        </p:nvSpPr>
        <p:spPr bwMode="auto">
          <a:xfrm>
            <a:off x="3125788" y="2809875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365125" y="4040188"/>
            <a:ext cx="39211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400"/>
              <a:t>Note: All NC undrained</a:t>
            </a:r>
          </a:p>
          <a:p>
            <a:pPr algn="l" eaLnBrk="1" hangingPunct="1">
              <a:lnSpc>
                <a:spcPct val="125000"/>
              </a:lnSpc>
            </a:pPr>
            <a:r>
              <a:rPr lang="en-US" sz="2400"/>
              <a:t>stress paths are parallel</a:t>
            </a:r>
          </a:p>
          <a:p>
            <a:pPr algn="l" eaLnBrk="1" hangingPunct="1">
              <a:lnSpc>
                <a:spcPct val="125000"/>
              </a:lnSpc>
            </a:pPr>
            <a:r>
              <a:rPr lang="en-US" sz="2400"/>
              <a:t>to each other, thus:</a:t>
            </a:r>
          </a:p>
          <a:p>
            <a:pPr algn="l" eaLnBrk="1" hangingPunct="1">
              <a:lnSpc>
                <a:spcPct val="125000"/>
              </a:lnSpc>
            </a:pPr>
            <a:r>
              <a:rPr lang="en-US" sz="2400"/>
              <a:t>s</a:t>
            </a:r>
            <a:r>
              <a:rPr lang="en-US" sz="2400" baseline="-20000"/>
              <a:t>u</a:t>
            </a:r>
            <a:r>
              <a:rPr lang="en-US" sz="2400"/>
              <a:t>/</a:t>
            </a:r>
            <a:r>
              <a:rPr lang="en-US" sz="2400">
                <a:latin typeface="Symbol" pitchFamily="18" charset="2"/>
              </a:rPr>
              <a:t>s</a:t>
            </a:r>
            <a:r>
              <a:rPr lang="en-US" sz="2400" baseline="-18000"/>
              <a:t>vo</a:t>
            </a:r>
            <a:r>
              <a:rPr lang="en-US" sz="2400"/>
              <a:t>’ = constant</a:t>
            </a:r>
          </a:p>
        </p:txBody>
      </p:sp>
      <p:sp>
        <p:nvSpPr>
          <p:cNvPr id="32800" name="Line 36"/>
          <p:cNvSpPr>
            <a:spLocks noChangeShapeType="1"/>
          </p:cNvSpPr>
          <p:nvPr/>
        </p:nvSpPr>
        <p:spPr bwMode="auto">
          <a:xfrm flipH="1">
            <a:off x="1606550" y="679450"/>
            <a:ext cx="93663" cy="211138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Line 37"/>
          <p:cNvSpPr>
            <a:spLocks noChangeShapeType="1"/>
          </p:cNvSpPr>
          <p:nvPr/>
        </p:nvSpPr>
        <p:spPr bwMode="auto">
          <a:xfrm flipH="1">
            <a:off x="1689100" y="703263"/>
            <a:ext cx="93663" cy="211137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2" name="Line 38"/>
          <p:cNvSpPr>
            <a:spLocks noChangeShapeType="1"/>
          </p:cNvSpPr>
          <p:nvPr/>
        </p:nvSpPr>
        <p:spPr bwMode="auto">
          <a:xfrm flipH="1">
            <a:off x="1350963" y="911225"/>
            <a:ext cx="101600" cy="238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3" name="Line 39"/>
          <p:cNvSpPr>
            <a:spLocks noChangeShapeType="1"/>
          </p:cNvSpPr>
          <p:nvPr/>
        </p:nvSpPr>
        <p:spPr bwMode="auto">
          <a:xfrm flipH="1">
            <a:off x="1416050" y="942975"/>
            <a:ext cx="93663" cy="2460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4" name="Line 40"/>
          <p:cNvSpPr>
            <a:spLocks noChangeShapeType="1"/>
          </p:cNvSpPr>
          <p:nvPr/>
        </p:nvSpPr>
        <p:spPr bwMode="auto">
          <a:xfrm flipV="1">
            <a:off x="4833938" y="4002088"/>
            <a:ext cx="2954337" cy="2120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Line 41"/>
          <p:cNvSpPr>
            <a:spLocks noChangeShapeType="1"/>
          </p:cNvSpPr>
          <p:nvPr/>
        </p:nvSpPr>
        <p:spPr bwMode="auto">
          <a:xfrm>
            <a:off x="1714500" y="1341438"/>
            <a:ext cx="4237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6" name="Line 42"/>
          <p:cNvSpPr>
            <a:spLocks noChangeShapeType="1"/>
          </p:cNvSpPr>
          <p:nvPr/>
        </p:nvSpPr>
        <p:spPr bwMode="auto">
          <a:xfrm flipV="1">
            <a:off x="2311400" y="1885950"/>
            <a:ext cx="4475163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7" name="Line 43"/>
          <p:cNvSpPr>
            <a:spLocks noChangeShapeType="1"/>
          </p:cNvSpPr>
          <p:nvPr/>
        </p:nvSpPr>
        <p:spPr bwMode="auto">
          <a:xfrm>
            <a:off x="2941638" y="2455863"/>
            <a:ext cx="5202237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8" name="Line 44"/>
          <p:cNvSpPr>
            <a:spLocks noChangeShapeType="1"/>
          </p:cNvSpPr>
          <p:nvPr/>
        </p:nvSpPr>
        <p:spPr bwMode="auto">
          <a:xfrm flipV="1">
            <a:off x="8150225" y="2438400"/>
            <a:ext cx="0" cy="3800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9" name="Line 45"/>
          <p:cNvSpPr>
            <a:spLocks noChangeShapeType="1"/>
          </p:cNvSpPr>
          <p:nvPr/>
        </p:nvSpPr>
        <p:spPr bwMode="auto">
          <a:xfrm flipV="1">
            <a:off x="6757988" y="1863725"/>
            <a:ext cx="0" cy="428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0" name="Line 46"/>
          <p:cNvSpPr>
            <a:spLocks noChangeShapeType="1"/>
          </p:cNvSpPr>
          <p:nvPr/>
        </p:nvSpPr>
        <p:spPr bwMode="auto">
          <a:xfrm flipV="1">
            <a:off x="6896100" y="2451100"/>
            <a:ext cx="7938" cy="231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1" name="Line 47"/>
          <p:cNvSpPr>
            <a:spLocks noChangeShapeType="1"/>
          </p:cNvSpPr>
          <p:nvPr/>
        </p:nvSpPr>
        <p:spPr bwMode="auto">
          <a:xfrm flipV="1">
            <a:off x="6069013" y="1903413"/>
            <a:ext cx="0" cy="3246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2" name="Line 48"/>
          <p:cNvSpPr>
            <a:spLocks noChangeShapeType="1"/>
          </p:cNvSpPr>
          <p:nvPr/>
        </p:nvSpPr>
        <p:spPr bwMode="auto">
          <a:xfrm flipH="1" flipV="1">
            <a:off x="5929313" y="1343025"/>
            <a:ext cx="7937" cy="4776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Line 49"/>
          <p:cNvSpPr>
            <a:spLocks noChangeShapeType="1"/>
          </p:cNvSpPr>
          <p:nvPr/>
        </p:nvSpPr>
        <p:spPr bwMode="auto">
          <a:xfrm flipV="1">
            <a:off x="5489575" y="1344613"/>
            <a:ext cx="6350" cy="425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Oval 50"/>
          <p:cNvSpPr>
            <a:spLocks noChangeArrowheads="1"/>
          </p:cNvSpPr>
          <p:nvPr/>
        </p:nvSpPr>
        <p:spPr bwMode="auto">
          <a:xfrm>
            <a:off x="2189163" y="1281113"/>
            <a:ext cx="104775" cy="104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5" name="Oval 51"/>
          <p:cNvSpPr>
            <a:spLocks noChangeArrowheads="1"/>
          </p:cNvSpPr>
          <p:nvPr/>
        </p:nvSpPr>
        <p:spPr bwMode="auto">
          <a:xfrm>
            <a:off x="2806700" y="1831975"/>
            <a:ext cx="111125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6" name="Oval 52"/>
          <p:cNvSpPr>
            <a:spLocks noChangeArrowheads="1"/>
          </p:cNvSpPr>
          <p:nvPr/>
        </p:nvSpPr>
        <p:spPr bwMode="auto">
          <a:xfrm>
            <a:off x="3427413" y="2408238"/>
            <a:ext cx="120650" cy="968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7" name="Oval 53"/>
          <p:cNvSpPr>
            <a:spLocks noChangeArrowheads="1"/>
          </p:cNvSpPr>
          <p:nvPr/>
        </p:nvSpPr>
        <p:spPr bwMode="auto">
          <a:xfrm>
            <a:off x="5886450" y="1277938"/>
            <a:ext cx="104775" cy="968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8" name="Oval 54"/>
          <p:cNvSpPr>
            <a:spLocks noChangeArrowheads="1"/>
          </p:cNvSpPr>
          <p:nvPr/>
        </p:nvSpPr>
        <p:spPr bwMode="auto">
          <a:xfrm>
            <a:off x="6705600" y="1819275"/>
            <a:ext cx="119063" cy="1031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9" name="Oval 55"/>
          <p:cNvSpPr>
            <a:spLocks noChangeArrowheads="1"/>
          </p:cNvSpPr>
          <p:nvPr/>
        </p:nvSpPr>
        <p:spPr bwMode="auto">
          <a:xfrm>
            <a:off x="8070850" y="2390775"/>
            <a:ext cx="127000" cy="968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0" name="Oval 56"/>
          <p:cNvSpPr>
            <a:spLocks noChangeArrowheads="1"/>
          </p:cNvSpPr>
          <p:nvPr/>
        </p:nvSpPr>
        <p:spPr bwMode="auto">
          <a:xfrm>
            <a:off x="8083550" y="6084888"/>
            <a:ext cx="104775" cy="1127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1" name="Oval 57"/>
          <p:cNvSpPr>
            <a:spLocks noChangeArrowheads="1"/>
          </p:cNvSpPr>
          <p:nvPr/>
        </p:nvSpPr>
        <p:spPr bwMode="auto">
          <a:xfrm>
            <a:off x="6707188" y="6072188"/>
            <a:ext cx="104775" cy="1127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2" name="Oval 58"/>
          <p:cNvSpPr>
            <a:spLocks noChangeArrowheads="1"/>
          </p:cNvSpPr>
          <p:nvPr/>
        </p:nvSpPr>
        <p:spPr bwMode="auto">
          <a:xfrm>
            <a:off x="5875338" y="6072188"/>
            <a:ext cx="104775" cy="1127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3" name="Text Box 10"/>
          <p:cNvSpPr txBox="1">
            <a:spLocks noChangeArrowheads="1"/>
          </p:cNvSpPr>
          <p:nvPr/>
        </p:nvSpPr>
        <p:spPr bwMode="auto">
          <a:xfrm>
            <a:off x="5011738" y="3327400"/>
            <a:ext cx="270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Arial" charset="0"/>
              </a:rPr>
              <a:t>Effective stress </a:t>
            </a:r>
            <a:r>
              <a:rPr lang="en-US" sz="24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4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4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2824" name="Oval 59"/>
          <p:cNvSpPr>
            <a:spLocks noChangeArrowheads="1"/>
          </p:cNvSpPr>
          <p:nvPr/>
        </p:nvSpPr>
        <p:spPr bwMode="auto">
          <a:xfrm>
            <a:off x="2922588" y="2392363"/>
            <a:ext cx="104775" cy="11271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5" name="Oval 60"/>
          <p:cNvSpPr>
            <a:spLocks noChangeArrowheads="1"/>
          </p:cNvSpPr>
          <p:nvPr/>
        </p:nvSpPr>
        <p:spPr bwMode="auto">
          <a:xfrm>
            <a:off x="2295525" y="1825625"/>
            <a:ext cx="104775" cy="11271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6" name="Oval 61"/>
          <p:cNvSpPr>
            <a:spLocks noChangeArrowheads="1"/>
          </p:cNvSpPr>
          <p:nvPr/>
        </p:nvSpPr>
        <p:spPr bwMode="auto">
          <a:xfrm>
            <a:off x="1671638" y="1271588"/>
            <a:ext cx="104775" cy="11271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7" name="Oval 62"/>
          <p:cNvSpPr>
            <a:spLocks noChangeArrowheads="1"/>
          </p:cNvSpPr>
          <p:nvPr/>
        </p:nvSpPr>
        <p:spPr bwMode="auto">
          <a:xfrm>
            <a:off x="5429250" y="1265238"/>
            <a:ext cx="104775" cy="11271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8" name="Oval 63"/>
          <p:cNvSpPr>
            <a:spLocks noChangeArrowheads="1"/>
          </p:cNvSpPr>
          <p:nvPr/>
        </p:nvSpPr>
        <p:spPr bwMode="auto">
          <a:xfrm>
            <a:off x="6019800" y="1833563"/>
            <a:ext cx="104775" cy="11271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9" name="Oval 64"/>
          <p:cNvSpPr>
            <a:spLocks noChangeArrowheads="1"/>
          </p:cNvSpPr>
          <p:nvPr/>
        </p:nvSpPr>
        <p:spPr bwMode="auto">
          <a:xfrm>
            <a:off x="6854825" y="2405063"/>
            <a:ext cx="104775" cy="11271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0" name="Oval 65"/>
          <p:cNvSpPr>
            <a:spLocks noChangeArrowheads="1"/>
          </p:cNvSpPr>
          <p:nvPr/>
        </p:nvSpPr>
        <p:spPr bwMode="auto">
          <a:xfrm>
            <a:off x="6842125" y="4581525"/>
            <a:ext cx="127000" cy="1428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1" name="Oval 66"/>
          <p:cNvSpPr>
            <a:spLocks noChangeArrowheads="1"/>
          </p:cNvSpPr>
          <p:nvPr/>
        </p:nvSpPr>
        <p:spPr bwMode="auto">
          <a:xfrm>
            <a:off x="6035675" y="5138738"/>
            <a:ext cx="119063" cy="15081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2" name="Oval 67"/>
          <p:cNvSpPr>
            <a:spLocks noChangeArrowheads="1"/>
          </p:cNvSpPr>
          <p:nvPr/>
        </p:nvSpPr>
        <p:spPr bwMode="auto">
          <a:xfrm>
            <a:off x="5459413" y="5553075"/>
            <a:ext cx="120650" cy="1428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6" name="Line 70"/>
          <p:cNvSpPr>
            <a:spLocks noChangeShapeType="1"/>
          </p:cNvSpPr>
          <p:nvPr/>
        </p:nvSpPr>
        <p:spPr bwMode="auto">
          <a:xfrm flipH="1">
            <a:off x="2992438" y="2446338"/>
            <a:ext cx="43497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9" name="Line 73"/>
          <p:cNvSpPr>
            <a:spLocks noChangeShapeType="1"/>
          </p:cNvSpPr>
          <p:nvPr/>
        </p:nvSpPr>
        <p:spPr bwMode="auto">
          <a:xfrm flipH="1">
            <a:off x="6954838" y="2451100"/>
            <a:ext cx="1117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0" name="Freeform 74"/>
          <p:cNvSpPr>
            <a:spLocks/>
          </p:cNvSpPr>
          <p:nvPr/>
        </p:nvSpPr>
        <p:spPr bwMode="auto">
          <a:xfrm>
            <a:off x="6940550" y="4676775"/>
            <a:ext cx="1206500" cy="1431925"/>
          </a:xfrm>
          <a:custGeom>
            <a:avLst/>
            <a:gdLst>
              <a:gd name="T0" fmla="*/ 760 w 760"/>
              <a:gd name="T1" fmla="*/ 902 h 902"/>
              <a:gd name="T2" fmla="*/ 755 w 760"/>
              <a:gd name="T3" fmla="*/ 751 h 902"/>
              <a:gd name="T4" fmla="*/ 736 w 760"/>
              <a:gd name="T5" fmla="*/ 614 h 902"/>
              <a:gd name="T6" fmla="*/ 609 w 760"/>
              <a:gd name="T7" fmla="*/ 411 h 902"/>
              <a:gd name="T8" fmla="*/ 444 w 760"/>
              <a:gd name="T9" fmla="*/ 241 h 902"/>
              <a:gd name="T10" fmla="*/ 179 w 760"/>
              <a:gd name="T11" fmla="*/ 57 h 902"/>
              <a:gd name="T12" fmla="*/ 0 w 760"/>
              <a:gd name="T13" fmla="*/ 0 h 9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0"/>
              <a:gd name="T22" fmla="*/ 0 h 902"/>
              <a:gd name="T23" fmla="*/ 760 w 760"/>
              <a:gd name="T24" fmla="*/ 902 h 9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0" h="902">
                <a:moveTo>
                  <a:pt x="760" y="902"/>
                </a:moveTo>
                <a:cubicBezTo>
                  <a:pt x="759" y="850"/>
                  <a:pt x="759" y="799"/>
                  <a:pt x="755" y="751"/>
                </a:cubicBezTo>
                <a:cubicBezTo>
                  <a:pt x="751" y="703"/>
                  <a:pt x="760" y="671"/>
                  <a:pt x="736" y="614"/>
                </a:cubicBezTo>
                <a:cubicBezTo>
                  <a:pt x="712" y="557"/>
                  <a:pt x="658" y="473"/>
                  <a:pt x="609" y="411"/>
                </a:cubicBezTo>
                <a:cubicBezTo>
                  <a:pt x="560" y="349"/>
                  <a:pt x="516" y="300"/>
                  <a:pt x="444" y="241"/>
                </a:cubicBezTo>
                <a:cubicBezTo>
                  <a:pt x="372" y="182"/>
                  <a:pt x="253" y="97"/>
                  <a:pt x="179" y="57"/>
                </a:cubicBezTo>
                <a:cubicBezTo>
                  <a:pt x="105" y="17"/>
                  <a:pt x="52" y="8"/>
                  <a:pt x="0" y="0"/>
                </a:cubicBezTo>
              </a:path>
            </a:pathLst>
          </a:custGeom>
          <a:noFill/>
          <a:ln w="38100">
            <a:solidFill>
              <a:srgbClr val="FFCC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5" name="Line 69"/>
          <p:cNvSpPr>
            <a:spLocks noChangeShapeType="1"/>
          </p:cNvSpPr>
          <p:nvPr/>
        </p:nvSpPr>
        <p:spPr bwMode="auto">
          <a:xfrm flipH="1">
            <a:off x="2401888" y="1882775"/>
            <a:ext cx="4191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8" name="Line 72"/>
          <p:cNvSpPr>
            <a:spLocks noChangeShapeType="1"/>
          </p:cNvSpPr>
          <p:nvPr/>
        </p:nvSpPr>
        <p:spPr bwMode="auto">
          <a:xfrm flipH="1">
            <a:off x="6135688" y="1871663"/>
            <a:ext cx="56356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1" name="Freeform 75"/>
          <p:cNvSpPr>
            <a:spLocks/>
          </p:cNvSpPr>
          <p:nvPr/>
        </p:nvSpPr>
        <p:spPr bwMode="auto">
          <a:xfrm>
            <a:off x="6169025" y="5178425"/>
            <a:ext cx="584200" cy="914400"/>
          </a:xfrm>
          <a:custGeom>
            <a:avLst/>
            <a:gdLst>
              <a:gd name="T0" fmla="*/ 368 w 368"/>
              <a:gd name="T1" fmla="*/ 576 h 576"/>
              <a:gd name="T2" fmla="*/ 358 w 368"/>
              <a:gd name="T3" fmla="*/ 383 h 576"/>
              <a:gd name="T4" fmla="*/ 325 w 368"/>
              <a:gd name="T5" fmla="*/ 246 h 576"/>
              <a:gd name="T6" fmla="*/ 269 w 368"/>
              <a:gd name="T7" fmla="*/ 161 h 576"/>
              <a:gd name="T8" fmla="*/ 155 w 368"/>
              <a:gd name="T9" fmla="*/ 62 h 576"/>
              <a:gd name="T10" fmla="*/ 0 w 368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8"/>
              <a:gd name="T19" fmla="*/ 0 h 576"/>
              <a:gd name="T20" fmla="*/ 368 w 368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8" h="576">
                <a:moveTo>
                  <a:pt x="368" y="576"/>
                </a:moveTo>
                <a:cubicBezTo>
                  <a:pt x="366" y="507"/>
                  <a:pt x="365" y="438"/>
                  <a:pt x="358" y="383"/>
                </a:cubicBezTo>
                <a:cubicBezTo>
                  <a:pt x="351" y="328"/>
                  <a:pt x="340" y="283"/>
                  <a:pt x="325" y="246"/>
                </a:cubicBezTo>
                <a:cubicBezTo>
                  <a:pt x="310" y="209"/>
                  <a:pt x="297" y="192"/>
                  <a:pt x="269" y="161"/>
                </a:cubicBezTo>
                <a:cubicBezTo>
                  <a:pt x="241" y="130"/>
                  <a:pt x="200" y="89"/>
                  <a:pt x="155" y="62"/>
                </a:cubicBezTo>
                <a:cubicBezTo>
                  <a:pt x="110" y="35"/>
                  <a:pt x="55" y="17"/>
                  <a:pt x="0" y="0"/>
                </a:cubicBezTo>
              </a:path>
            </a:pathLst>
          </a:custGeom>
          <a:noFill/>
          <a:ln w="38100">
            <a:solidFill>
              <a:srgbClr val="FFCC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4" name="Line 68"/>
          <p:cNvSpPr>
            <a:spLocks noChangeShapeType="1"/>
          </p:cNvSpPr>
          <p:nvPr/>
        </p:nvSpPr>
        <p:spPr bwMode="auto">
          <a:xfrm flipH="1">
            <a:off x="1754188" y="1319213"/>
            <a:ext cx="43497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7" name="Line 71"/>
          <p:cNvSpPr>
            <a:spLocks noChangeShapeType="1"/>
          </p:cNvSpPr>
          <p:nvPr/>
        </p:nvSpPr>
        <p:spPr bwMode="auto">
          <a:xfrm flipH="1">
            <a:off x="5503863" y="1328738"/>
            <a:ext cx="38258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2" name="Freeform 76"/>
          <p:cNvSpPr>
            <a:spLocks/>
          </p:cNvSpPr>
          <p:nvPr/>
        </p:nvSpPr>
        <p:spPr bwMode="auto">
          <a:xfrm>
            <a:off x="5591175" y="5607050"/>
            <a:ext cx="352425" cy="471488"/>
          </a:xfrm>
          <a:custGeom>
            <a:avLst/>
            <a:gdLst>
              <a:gd name="T0" fmla="*/ 217 w 222"/>
              <a:gd name="T1" fmla="*/ 297 h 297"/>
              <a:gd name="T2" fmla="*/ 217 w 222"/>
              <a:gd name="T3" fmla="*/ 188 h 297"/>
              <a:gd name="T4" fmla="*/ 184 w 222"/>
              <a:gd name="T5" fmla="*/ 85 h 297"/>
              <a:gd name="T6" fmla="*/ 95 w 222"/>
              <a:gd name="T7" fmla="*/ 14 h 297"/>
              <a:gd name="T8" fmla="*/ 0 w 222"/>
              <a:gd name="T9" fmla="*/ 0 h 2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"/>
              <a:gd name="T16" fmla="*/ 0 h 297"/>
              <a:gd name="T17" fmla="*/ 222 w 222"/>
              <a:gd name="T18" fmla="*/ 297 h 2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" h="297">
                <a:moveTo>
                  <a:pt x="217" y="297"/>
                </a:moveTo>
                <a:cubicBezTo>
                  <a:pt x="219" y="260"/>
                  <a:pt x="222" y="223"/>
                  <a:pt x="217" y="188"/>
                </a:cubicBezTo>
                <a:cubicBezTo>
                  <a:pt x="212" y="153"/>
                  <a:pt x="204" y="114"/>
                  <a:pt x="184" y="85"/>
                </a:cubicBezTo>
                <a:cubicBezTo>
                  <a:pt x="164" y="56"/>
                  <a:pt x="126" y="28"/>
                  <a:pt x="95" y="14"/>
                </a:cubicBezTo>
                <a:cubicBezTo>
                  <a:pt x="64" y="0"/>
                  <a:pt x="32" y="0"/>
                  <a:pt x="0" y="0"/>
                </a:cubicBezTo>
              </a:path>
            </a:pathLst>
          </a:custGeom>
          <a:noFill/>
          <a:ln w="38100">
            <a:solidFill>
              <a:srgbClr val="FFCC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3" name="Text Box 77"/>
          <p:cNvSpPr txBox="1">
            <a:spLocks noChangeArrowheads="1"/>
          </p:cNvSpPr>
          <p:nvPr/>
        </p:nvSpPr>
        <p:spPr bwMode="auto">
          <a:xfrm>
            <a:off x="293688" y="5997575"/>
            <a:ext cx="36639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400">
                <a:solidFill>
                  <a:srgbClr val="00FFFF"/>
                </a:solidFill>
              </a:rPr>
              <a:t>DSS:  s</a:t>
            </a:r>
            <a:r>
              <a:rPr lang="en-US" sz="2400" baseline="-20000">
                <a:solidFill>
                  <a:srgbClr val="00FFFF"/>
                </a:solidFill>
              </a:rPr>
              <a:t>u</a:t>
            </a:r>
            <a:r>
              <a:rPr lang="en-US" sz="2400">
                <a:solidFill>
                  <a:srgbClr val="00FFFF"/>
                </a:solidFill>
              </a:rPr>
              <a:t>/</a:t>
            </a:r>
            <a:r>
              <a:rPr lang="en-US" sz="2400">
                <a:solidFill>
                  <a:srgbClr val="00FFFF"/>
                </a:solidFill>
                <a:latin typeface="Symbol" pitchFamily="18" charset="2"/>
              </a:rPr>
              <a:t>s</a:t>
            </a:r>
            <a:r>
              <a:rPr lang="en-US" sz="2400" baseline="-18000">
                <a:solidFill>
                  <a:srgbClr val="00FFFF"/>
                </a:solidFill>
              </a:rPr>
              <a:t>vo</a:t>
            </a:r>
            <a:r>
              <a:rPr lang="en-US" sz="2400">
                <a:solidFill>
                  <a:srgbClr val="00FFFF"/>
                </a:solidFill>
              </a:rPr>
              <a:t>’</a:t>
            </a:r>
            <a:r>
              <a:rPr lang="en-US" sz="2400" baseline="-18000">
                <a:solidFill>
                  <a:srgbClr val="00FFFF"/>
                </a:solidFill>
              </a:rPr>
              <a:t>NC</a:t>
            </a:r>
            <a:r>
              <a:rPr lang="en-US" sz="2400">
                <a:solidFill>
                  <a:srgbClr val="00FFFF"/>
                </a:solidFill>
              </a:rPr>
              <a:t> =</a:t>
            </a:r>
            <a:r>
              <a:rPr lang="en-US" sz="2400">
                <a:solidFill>
                  <a:srgbClr val="00FFFF"/>
                </a:solidFill>
                <a:sym typeface="Symbol" pitchFamily="18" charset="2"/>
              </a:rPr>
              <a:t> ½</a:t>
            </a:r>
            <a:r>
              <a:rPr lang="en-US" sz="2400">
                <a:solidFill>
                  <a:srgbClr val="00FFFF"/>
                </a:solidFill>
              </a:rPr>
              <a:t>sin</a:t>
            </a:r>
            <a:r>
              <a:rPr lang="en-US" sz="2400">
                <a:solidFill>
                  <a:srgbClr val="00FFFF"/>
                </a:solidFill>
                <a:latin typeface="Symbol" pitchFamily="18" charset="2"/>
              </a:rPr>
              <a:t>f</a:t>
            </a:r>
            <a:r>
              <a:rPr lang="en-US" sz="2400">
                <a:solidFill>
                  <a:srgbClr val="00FFFF"/>
                </a:solidFill>
              </a:rPr>
              <a:t>’</a:t>
            </a:r>
          </a:p>
        </p:txBody>
      </p:sp>
      <p:sp>
        <p:nvSpPr>
          <p:cNvPr id="32843" name="Text Box 14"/>
          <p:cNvSpPr txBox="1">
            <a:spLocks noChangeArrowheads="1"/>
          </p:cNvSpPr>
          <p:nvPr/>
        </p:nvSpPr>
        <p:spPr bwMode="auto">
          <a:xfrm rot="-5400000">
            <a:off x="3454400" y="1803400"/>
            <a:ext cx="193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Arial" charset="0"/>
              </a:rPr>
              <a:t>Void Ratio, e</a:t>
            </a:r>
            <a:endParaRPr lang="en-US" sz="2400">
              <a:solidFill>
                <a:srgbClr val="99FFCC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1" grpId="0"/>
      <p:bldP spid="19526" grpId="0" animBg="1"/>
      <p:bldP spid="19529" grpId="0" animBg="1"/>
      <p:bldP spid="19530" grpId="0" animBg="1"/>
      <p:bldP spid="19525" grpId="0" animBg="1"/>
      <p:bldP spid="19528" grpId="0" animBg="1"/>
      <p:bldP spid="19531" grpId="0" animBg="1"/>
      <p:bldP spid="19524" grpId="0" animBg="1"/>
      <p:bldP spid="19527" grpId="0" animBg="1"/>
      <p:bldP spid="19532" grpId="0" animBg="1"/>
      <p:bldP spid="195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635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  <a:latin typeface="Comic Sans MS" pitchFamily="66" charset="0"/>
              </a:rPr>
              <a:t>CSSM for Dummies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V="1">
            <a:off x="1143000" y="609600"/>
            <a:ext cx="0" cy="2667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1143000" y="3276600"/>
            <a:ext cx="3200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4800600" y="3276600"/>
            <a:ext cx="4038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4800600" y="762000"/>
            <a:ext cx="0" cy="2514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4800600" y="3581400"/>
            <a:ext cx="0" cy="25908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4800600" y="6172200"/>
            <a:ext cx="3962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752600" y="3398838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Arial" charset="0"/>
              </a:rPr>
              <a:t>Log </a:t>
            </a:r>
            <a:r>
              <a:rPr lang="en-US" sz="24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4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4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492750" y="3302000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99FFCC"/>
                </a:solidFill>
                <a:latin typeface="Arial" charset="0"/>
              </a:rPr>
              <a:t>Effective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0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402263" y="6281738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99FFCC"/>
                </a:solidFill>
                <a:latin typeface="Arial" charset="0"/>
              </a:rPr>
              <a:t>Effective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0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 rot="-5400000">
            <a:off x="3498056" y="4725194"/>
            <a:ext cx="1789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99FFCC"/>
                </a:solidFill>
                <a:latin typeface="Arial" charset="0"/>
              </a:rPr>
              <a:t>Shear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t</a:t>
            </a:r>
            <a:endParaRPr lang="en-US" sz="20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 rot="-5400000">
            <a:off x="-476250" y="182086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Arial" charset="0"/>
              </a:rPr>
              <a:t>Void Ratio, e</a:t>
            </a:r>
            <a:endParaRPr lang="en-US" sz="24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 rot="-5400000">
            <a:off x="3589338" y="1776412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99FFCC"/>
                </a:solidFill>
                <a:latin typeface="Arial" charset="0"/>
              </a:rPr>
              <a:t>Void Ratio, e</a:t>
            </a:r>
            <a:endParaRPr lang="en-US" sz="20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1524000" y="685800"/>
            <a:ext cx="2438400" cy="2209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1330325" y="962025"/>
            <a:ext cx="2254250" cy="2039938"/>
          </a:xfrm>
          <a:prstGeom prst="line">
            <a:avLst/>
          </a:prstGeom>
          <a:noFill/>
          <a:ln w="603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V="1">
            <a:off x="4876800" y="3962400"/>
            <a:ext cx="2971800" cy="2133600"/>
          </a:xfrm>
          <a:prstGeom prst="line">
            <a:avLst/>
          </a:prstGeom>
          <a:noFill/>
          <a:ln w="666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4889500" y="6130925"/>
            <a:ext cx="3435350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Freeform 20"/>
          <p:cNvSpPr>
            <a:spLocks/>
          </p:cNvSpPr>
          <p:nvPr/>
        </p:nvSpPr>
        <p:spPr bwMode="auto">
          <a:xfrm>
            <a:off x="5256213" y="896938"/>
            <a:ext cx="2717800" cy="2111375"/>
          </a:xfrm>
          <a:custGeom>
            <a:avLst/>
            <a:gdLst>
              <a:gd name="T0" fmla="*/ 0 w 1584"/>
              <a:gd name="T1" fmla="*/ 0 h 1392"/>
              <a:gd name="T2" fmla="*/ 144 w 1584"/>
              <a:gd name="T3" fmla="*/ 336 h 1392"/>
              <a:gd name="T4" fmla="*/ 432 w 1584"/>
              <a:gd name="T5" fmla="*/ 672 h 1392"/>
              <a:gd name="T6" fmla="*/ 960 w 1584"/>
              <a:gd name="T7" fmla="*/ 1104 h 1392"/>
              <a:gd name="T8" fmla="*/ 1584 w 1584"/>
              <a:gd name="T9" fmla="*/ 1392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1392"/>
              <a:gd name="T17" fmla="*/ 1584 w 1584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1392">
                <a:moveTo>
                  <a:pt x="0" y="0"/>
                </a:moveTo>
                <a:cubicBezTo>
                  <a:pt x="36" y="112"/>
                  <a:pt x="72" y="224"/>
                  <a:pt x="144" y="336"/>
                </a:cubicBezTo>
                <a:cubicBezTo>
                  <a:pt x="216" y="448"/>
                  <a:pt x="296" y="544"/>
                  <a:pt x="432" y="672"/>
                </a:cubicBezTo>
                <a:cubicBezTo>
                  <a:pt x="568" y="800"/>
                  <a:pt x="768" y="984"/>
                  <a:pt x="960" y="1104"/>
                </a:cubicBezTo>
                <a:cubicBezTo>
                  <a:pt x="1152" y="1224"/>
                  <a:pt x="1368" y="1308"/>
                  <a:pt x="1584" y="1392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Text Box 21"/>
          <p:cNvSpPr txBox="1">
            <a:spLocks noChangeArrowheads="1"/>
          </p:cNvSpPr>
          <p:nvPr/>
        </p:nvSpPr>
        <p:spPr bwMode="auto">
          <a:xfrm>
            <a:off x="3525838" y="2184400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8432800" y="2124075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3814" name="Line 23"/>
          <p:cNvSpPr>
            <a:spLocks noChangeShapeType="1"/>
          </p:cNvSpPr>
          <p:nvPr/>
        </p:nvSpPr>
        <p:spPr bwMode="auto">
          <a:xfrm>
            <a:off x="1981200" y="914400"/>
            <a:ext cx="457200" cy="0"/>
          </a:xfrm>
          <a:prstGeom prst="line">
            <a:avLst/>
          </a:prstGeom>
          <a:noFill/>
          <a:ln w="412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4"/>
          <p:cNvSpPr>
            <a:spLocks noChangeShapeType="1"/>
          </p:cNvSpPr>
          <p:nvPr/>
        </p:nvSpPr>
        <p:spPr bwMode="auto">
          <a:xfrm>
            <a:off x="2416175" y="900113"/>
            <a:ext cx="0" cy="403225"/>
          </a:xfrm>
          <a:prstGeom prst="line">
            <a:avLst/>
          </a:prstGeom>
          <a:noFill/>
          <a:ln w="412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Line 25"/>
          <p:cNvSpPr>
            <a:spLocks noChangeShapeType="1"/>
          </p:cNvSpPr>
          <p:nvPr/>
        </p:nvSpPr>
        <p:spPr bwMode="auto">
          <a:xfrm>
            <a:off x="1985963" y="914400"/>
            <a:ext cx="434975" cy="379413"/>
          </a:xfrm>
          <a:prstGeom prst="line">
            <a:avLst/>
          </a:prstGeom>
          <a:noFill/>
          <a:ln w="412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Text Box 26"/>
          <p:cNvSpPr txBox="1">
            <a:spLocks noChangeArrowheads="1"/>
          </p:cNvSpPr>
          <p:nvPr/>
        </p:nvSpPr>
        <p:spPr bwMode="auto">
          <a:xfrm>
            <a:off x="2460625" y="892175"/>
            <a:ext cx="487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C</a:t>
            </a:r>
            <a:r>
              <a:rPr lang="en-US" sz="2000" baseline="-16000">
                <a:solidFill>
                  <a:srgbClr val="33CCFF"/>
                </a:solidFill>
                <a:latin typeface="Arial" charset="0"/>
              </a:rPr>
              <a:t>C</a:t>
            </a:r>
          </a:p>
        </p:txBody>
      </p:sp>
      <p:sp>
        <p:nvSpPr>
          <p:cNvPr id="33818" name="Line 27"/>
          <p:cNvSpPr>
            <a:spLocks noChangeShapeType="1"/>
          </p:cNvSpPr>
          <p:nvPr/>
        </p:nvSpPr>
        <p:spPr bwMode="auto">
          <a:xfrm>
            <a:off x="7269163" y="4556125"/>
            <a:ext cx="457200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9" name="Line 28"/>
          <p:cNvSpPr>
            <a:spLocks noChangeShapeType="1"/>
          </p:cNvSpPr>
          <p:nvPr/>
        </p:nvSpPr>
        <p:spPr bwMode="auto">
          <a:xfrm flipV="1">
            <a:off x="7712075" y="4251325"/>
            <a:ext cx="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Line 29"/>
          <p:cNvSpPr>
            <a:spLocks noChangeShapeType="1"/>
          </p:cNvSpPr>
          <p:nvPr/>
        </p:nvSpPr>
        <p:spPr bwMode="auto">
          <a:xfrm flipV="1">
            <a:off x="7277100" y="4249738"/>
            <a:ext cx="4572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Text Box 30"/>
          <p:cNvSpPr txBox="1">
            <a:spLocks noChangeArrowheads="1"/>
          </p:cNvSpPr>
          <p:nvPr/>
        </p:nvSpPr>
        <p:spPr bwMode="auto">
          <a:xfrm>
            <a:off x="7720013" y="420687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tan</a:t>
            </a:r>
            <a:r>
              <a:rPr lang="en-US" sz="180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'</a:t>
            </a:r>
          </a:p>
        </p:txBody>
      </p:sp>
      <p:sp>
        <p:nvSpPr>
          <p:cNvPr id="33822" name="Text Box 31"/>
          <p:cNvSpPr txBox="1">
            <a:spLocks noChangeArrowheads="1"/>
          </p:cNvSpPr>
          <p:nvPr/>
        </p:nvSpPr>
        <p:spPr bwMode="auto">
          <a:xfrm>
            <a:off x="7766050" y="3656013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3823" name="Text Box 32"/>
          <p:cNvSpPr txBox="1">
            <a:spLocks noChangeArrowheads="1"/>
          </p:cNvSpPr>
          <p:nvPr/>
        </p:nvSpPr>
        <p:spPr bwMode="auto">
          <a:xfrm>
            <a:off x="7981950" y="2779713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3824" name="Text Box 33"/>
          <p:cNvSpPr txBox="1">
            <a:spLocks noChangeArrowheads="1"/>
          </p:cNvSpPr>
          <p:nvPr/>
        </p:nvSpPr>
        <p:spPr bwMode="auto">
          <a:xfrm>
            <a:off x="2827338" y="2801938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3825" name="Line 34"/>
          <p:cNvSpPr>
            <a:spLocks noChangeShapeType="1"/>
          </p:cNvSpPr>
          <p:nvPr/>
        </p:nvSpPr>
        <p:spPr bwMode="auto">
          <a:xfrm>
            <a:off x="1371600" y="1676400"/>
            <a:ext cx="2247900" cy="9286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6" name="Text Box 35"/>
          <p:cNvSpPr txBox="1">
            <a:spLocks noChangeArrowheads="1"/>
          </p:cNvSpPr>
          <p:nvPr/>
        </p:nvSpPr>
        <p:spPr bwMode="auto">
          <a:xfrm>
            <a:off x="1219200" y="1828800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66FF66"/>
                </a:solidFill>
                <a:latin typeface="Arial" charset="0"/>
              </a:rPr>
              <a:t>C</a:t>
            </a:r>
            <a:r>
              <a:rPr lang="en-US" sz="2000" baseline="-16000">
                <a:solidFill>
                  <a:srgbClr val="66FF66"/>
                </a:solidFill>
                <a:latin typeface="Arial" charset="0"/>
              </a:rPr>
              <a:t>S</a:t>
            </a:r>
          </a:p>
        </p:txBody>
      </p:sp>
      <p:sp>
        <p:nvSpPr>
          <p:cNvPr id="33827" name="Freeform 36"/>
          <p:cNvSpPr>
            <a:spLocks/>
          </p:cNvSpPr>
          <p:nvPr/>
        </p:nvSpPr>
        <p:spPr bwMode="auto">
          <a:xfrm rot="-1098905">
            <a:off x="5446713" y="1057275"/>
            <a:ext cx="2695575" cy="1973263"/>
          </a:xfrm>
          <a:custGeom>
            <a:avLst/>
            <a:gdLst>
              <a:gd name="T0" fmla="*/ 0 w 2208"/>
              <a:gd name="T1" fmla="*/ 0 h 1208"/>
              <a:gd name="T2" fmla="*/ 192 w 2208"/>
              <a:gd name="T3" fmla="*/ 240 h 1208"/>
              <a:gd name="T4" fmla="*/ 624 w 2208"/>
              <a:gd name="T5" fmla="*/ 576 h 1208"/>
              <a:gd name="T6" fmla="*/ 1008 w 2208"/>
              <a:gd name="T7" fmla="*/ 768 h 1208"/>
              <a:gd name="T8" fmla="*/ 1584 w 2208"/>
              <a:gd name="T9" fmla="*/ 1008 h 1208"/>
              <a:gd name="T10" fmla="*/ 1968 w 2208"/>
              <a:gd name="T11" fmla="*/ 1152 h 1208"/>
              <a:gd name="T12" fmla="*/ 2160 w 2208"/>
              <a:gd name="T13" fmla="*/ 1200 h 1208"/>
              <a:gd name="T14" fmla="*/ 2208 w 2208"/>
              <a:gd name="T15" fmla="*/ 1200 h 1208"/>
              <a:gd name="T16" fmla="*/ 2160 w 2208"/>
              <a:gd name="T17" fmla="*/ 1200 h 1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8"/>
              <a:gd name="T28" fmla="*/ 0 h 1208"/>
              <a:gd name="T29" fmla="*/ 2208 w 2208"/>
              <a:gd name="T30" fmla="*/ 1208 h 12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8" h="1208">
                <a:moveTo>
                  <a:pt x="0" y="0"/>
                </a:moveTo>
                <a:cubicBezTo>
                  <a:pt x="44" y="72"/>
                  <a:pt x="88" y="144"/>
                  <a:pt x="192" y="240"/>
                </a:cubicBezTo>
                <a:cubicBezTo>
                  <a:pt x="296" y="336"/>
                  <a:pt x="488" y="488"/>
                  <a:pt x="624" y="576"/>
                </a:cubicBezTo>
                <a:cubicBezTo>
                  <a:pt x="760" y="664"/>
                  <a:pt x="848" y="696"/>
                  <a:pt x="1008" y="768"/>
                </a:cubicBezTo>
                <a:cubicBezTo>
                  <a:pt x="1168" y="840"/>
                  <a:pt x="1424" y="944"/>
                  <a:pt x="1584" y="1008"/>
                </a:cubicBezTo>
                <a:cubicBezTo>
                  <a:pt x="1744" y="1072"/>
                  <a:pt x="1872" y="1120"/>
                  <a:pt x="1968" y="1152"/>
                </a:cubicBezTo>
                <a:cubicBezTo>
                  <a:pt x="2064" y="1184"/>
                  <a:pt x="2120" y="1192"/>
                  <a:pt x="2160" y="1200"/>
                </a:cubicBezTo>
                <a:cubicBezTo>
                  <a:pt x="2200" y="1208"/>
                  <a:pt x="2208" y="1200"/>
                  <a:pt x="2208" y="1200"/>
                </a:cubicBezTo>
                <a:cubicBezTo>
                  <a:pt x="2208" y="1200"/>
                  <a:pt x="2184" y="1200"/>
                  <a:pt x="2160" y="1200"/>
                </a:cubicBezTo>
              </a:path>
            </a:pathLst>
          </a:custGeom>
          <a:noFill/>
          <a:ln w="444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8" name="Line 37"/>
          <p:cNvSpPr>
            <a:spLocks noChangeShapeType="1"/>
          </p:cNvSpPr>
          <p:nvPr/>
        </p:nvSpPr>
        <p:spPr bwMode="auto">
          <a:xfrm>
            <a:off x="1698625" y="2143125"/>
            <a:ext cx="481013" cy="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9" name="Line 38"/>
          <p:cNvSpPr>
            <a:spLocks noChangeShapeType="1"/>
          </p:cNvSpPr>
          <p:nvPr/>
        </p:nvSpPr>
        <p:spPr bwMode="auto">
          <a:xfrm flipV="1">
            <a:off x="1695450" y="1939925"/>
            <a:ext cx="0" cy="217488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0" name="Line 39"/>
          <p:cNvSpPr>
            <a:spLocks noChangeShapeType="1"/>
          </p:cNvSpPr>
          <p:nvPr/>
        </p:nvSpPr>
        <p:spPr bwMode="auto">
          <a:xfrm>
            <a:off x="1679575" y="1946275"/>
            <a:ext cx="514350" cy="201613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1" name="Line 40"/>
          <p:cNvSpPr>
            <a:spLocks noChangeShapeType="1"/>
          </p:cNvSpPr>
          <p:nvPr/>
        </p:nvSpPr>
        <p:spPr bwMode="auto">
          <a:xfrm>
            <a:off x="3630613" y="2598738"/>
            <a:ext cx="7937" cy="568325"/>
          </a:xfrm>
          <a:prstGeom prst="line">
            <a:avLst/>
          </a:prstGeom>
          <a:noFill/>
          <a:ln w="158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2" name="Line 41"/>
          <p:cNvSpPr>
            <a:spLocks noChangeShapeType="1"/>
          </p:cNvSpPr>
          <p:nvPr/>
        </p:nvSpPr>
        <p:spPr bwMode="auto">
          <a:xfrm>
            <a:off x="3638550" y="3176588"/>
            <a:ext cx="0" cy="27940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3" name="Line 42"/>
          <p:cNvSpPr>
            <a:spLocks noChangeShapeType="1"/>
          </p:cNvSpPr>
          <p:nvPr/>
        </p:nvSpPr>
        <p:spPr bwMode="auto">
          <a:xfrm>
            <a:off x="8378825" y="2581275"/>
            <a:ext cx="0" cy="2095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4" name="Line 43"/>
          <p:cNvSpPr>
            <a:spLocks noChangeShapeType="1"/>
          </p:cNvSpPr>
          <p:nvPr/>
        </p:nvSpPr>
        <p:spPr bwMode="auto">
          <a:xfrm flipH="1">
            <a:off x="8358188" y="3140075"/>
            <a:ext cx="22225" cy="2751138"/>
          </a:xfrm>
          <a:prstGeom prst="line">
            <a:avLst/>
          </a:prstGeom>
          <a:noFill/>
          <a:ln w="158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5" name="Line 44"/>
          <p:cNvSpPr>
            <a:spLocks noChangeShapeType="1"/>
          </p:cNvSpPr>
          <p:nvPr/>
        </p:nvSpPr>
        <p:spPr bwMode="auto">
          <a:xfrm>
            <a:off x="8345488" y="5973763"/>
            <a:ext cx="0" cy="301625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6" name="Text Box 45"/>
          <p:cNvSpPr txBox="1">
            <a:spLocks noChangeArrowheads="1"/>
          </p:cNvSpPr>
          <p:nvPr/>
        </p:nvSpPr>
        <p:spPr bwMode="auto">
          <a:xfrm>
            <a:off x="3319463" y="3354388"/>
            <a:ext cx="601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 b="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800" b="0" baseline="-16000">
                <a:solidFill>
                  <a:srgbClr val="99FFCC"/>
                </a:solidFill>
                <a:latin typeface="Arial" charset="0"/>
              </a:rPr>
              <a:t>p</a:t>
            </a:r>
            <a:r>
              <a:rPr lang="en-US" sz="2800" b="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3837" name="Text Box 46"/>
          <p:cNvSpPr txBox="1">
            <a:spLocks noChangeArrowheads="1"/>
          </p:cNvSpPr>
          <p:nvPr/>
        </p:nvSpPr>
        <p:spPr bwMode="auto">
          <a:xfrm>
            <a:off x="7939088" y="6175375"/>
            <a:ext cx="601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 b="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800" b="0" baseline="-16000">
                <a:solidFill>
                  <a:srgbClr val="99FFCC"/>
                </a:solidFill>
                <a:latin typeface="Arial" charset="0"/>
              </a:rPr>
              <a:t>p</a:t>
            </a:r>
            <a:r>
              <a:rPr lang="en-US" sz="2800" b="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3838" name="Text Box 47"/>
          <p:cNvSpPr txBox="1">
            <a:spLocks noChangeArrowheads="1"/>
          </p:cNvSpPr>
          <p:nvPr/>
        </p:nvSpPr>
        <p:spPr bwMode="auto">
          <a:xfrm>
            <a:off x="5035550" y="1811338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66FF66"/>
                </a:solidFill>
                <a:latin typeface="Arial" charset="0"/>
              </a:rPr>
              <a:t>OC</a:t>
            </a:r>
          </a:p>
        </p:txBody>
      </p:sp>
      <p:sp>
        <p:nvSpPr>
          <p:cNvPr id="33839" name="Text Box 48"/>
          <p:cNvSpPr txBox="1">
            <a:spLocks noChangeArrowheads="1"/>
          </p:cNvSpPr>
          <p:nvPr/>
        </p:nvSpPr>
        <p:spPr bwMode="auto">
          <a:xfrm>
            <a:off x="350838" y="4124325"/>
            <a:ext cx="384175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Overconsolidated States: </a:t>
            </a:r>
          </a:p>
          <a:p>
            <a:pPr algn="l" eaLnBrk="1" hangingPunct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>
                <a:solidFill>
                  <a:schemeClr val="bg1"/>
                </a:solidFill>
              </a:rPr>
              <a:t>e</a:t>
            </a:r>
            <a:r>
              <a:rPr lang="en-US" sz="2000" baseline="-18000">
                <a:solidFill>
                  <a:schemeClr val="bg1"/>
                </a:solidFill>
              </a:rPr>
              <a:t>0</a:t>
            </a:r>
            <a:r>
              <a:rPr lang="en-US" sz="2000">
                <a:solidFill>
                  <a:schemeClr val="bg1"/>
                </a:solidFill>
              </a:rPr>
              <a:t>, </a:t>
            </a:r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000" baseline="-20000">
                <a:solidFill>
                  <a:schemeClr val="bg1"/>
                </a:solidFill>
              </a:rPr>
              <a:t>vo</a:t>
            </a:r>
            <a:r>
              <a:rPr lang="en-US" sz="2000">
                <a:solidFill>
                  <a:schemeClr val="bg1"/>
                </a:solidFill>
              </a:rPr>
              <a:t>’, and OCR = </a:t>
            </a:r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000" baseline="-20000">
                <a:solidFill>
                  <a:schemeClr val="bg1"/>
                </a:solidFill>
              </a:rPr>
              <a:t>p</a:t>
            </a:r>
            <a:r>
              <a:rPr lang="en-US" sz="2000">
                <a:solidFill>
                  <a:schemeClr val="bg1"/>
                </a:solidFill>
              </a:rPr>
              <a:t>’/</a:t>
            </a:r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000" baseline="-18000">
                <a:solidFill>
                  <a:schemeClr val="bg1"/>
                </a:solidFill>
              </a:rPr>
              <a:t>vo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  <a:p>
            <a:pPr algn="l" eaLnBrk="1" hangingPunct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where </a:t>
            </a:r>
            <a:r>
              <a:rPr lang="en-US" sz="2000">
                <a:latin typeface="Symbol" pitchFamily="18" charset="2"/>
              </a:rPr>
              <a:t>s</a:t>
            </a:r>
            <a:r>
              <a:rPr lang="en-US" sz="2000" baseline="-18000"/>
              <a:t>p</a:t>
            </a:r>
            <a:r>
              <a:rPr lang="en-US" sz="2000"/>
              <a:t>’ = </a:t>
            </a:r>
            <a:r>
              <a:rPr lang="en-US" sz="2000">
                <a:latin typeface="Symbol" pitchFamily="18" charset="2"/>
              </a:rPr>
              <a:t>s</a:t>
            </a:r>
            <a:r>
              <a:rPr lang="en-US" sz="2000" baseline="-16000">
                <a:latin typeface="Arial" charset="0"/>
              </a:rPr>
              <a:t>vmax</a:t>
            </a:r>
            <a:r>
              <a:rPr lang="en-US" sz="2000"/>
              <a:t>’</a:t>
            </a:r>
            <a:r>
              <a:rPr lang="en-US" sz="2000" b="0">
                <a:solidFill>
                  <a:srgbClr val="99FFCC"/>
                </a:solidFill>
                <a:latin typeface="Arial" charset="0"/>
              </a:rPr>
              <a:t> </a:t>
            </a:r>
            <a:r>
              <a:rPr lang="en-US" sz="2000"/>
              <a:t>= P</a:t>
            </a:r>
            <a:r>
              <a:rPr lang="en-US" sz="2000" baseline="-18000"/>
              <a:t>c</a:t>
            </a:r>
            <a:r>
              <a:rPr lang="en-US" sz="2000"/>
              <a:t>’ = </a:t>
            </a:r>
          </a:p>
          <a:p>
            <a:pPr algn="l" eaLnBrk="1" hangingPunct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preconsolidation stress;</a:t>
            </a:r>
          </a:p>
          <a:p>
            <a:pPr algn="l" eaLnBrk="1" hangingPunct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OCR = overconsolidation ratio</a:t>
            </a:r>
          </a:p>
        </p:txBody>
      </p:sp>
      <p:sp>
        <p:nvSpPr>
          <p:cNvPr id="33840" name="Line 53"/>
          <p:cNvSpPr>
            <a:spLocks noChangeShapeType="1"/>
          </p:cNvSpPr>
          <p:nvPr/>
        </p:nvSpPr>
        <p:spPr bwMode="auto">
          <a:xfrm flipV="1">
            <a:off x="5770563" y="6192838"/>
            <a:ext cx="2551112" cy="1587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1" name="Freeform 18"/>
          <p:cNvSpPr>
            <a:spLocks/>
          </p:cNvSpPr>
          <p:nvPr/>
        </p:nvSpPr>
        <p:spPr bwMode="auto">
          <a:xfrm>
            <a:off x="5402263" y="769938"/>
            <a:ext cx="3505200" cy="1917700"/>
          </a:xfrm>
          <a:custGeom>
            <a:avLst/>
            <a:gdLst>
              <a:gd name="T0" fmla="*/ 0 w 2208"/>
              <a:gd name="T1" fmla="*/ 0 h 1208"/>
              <a:gd name="T2" fmla="*/ 192 w 2208"/>
              <a:gd name="T3" fmla="*/ 240 h 1208"/>
              <a:gd name="T4" fmla="*/ 624 w 2208"/>
              <a:gd name="T5" fmla="*/ 576 h 1208"/>
              <a:gd name="T6" fmla="*/ 1008 w 2208"/>
              <a:gd name="T7" fmla="*/ 768 h 1208"/>
              <a:gd name="T8" fmla="*/ 1584 w 2208"/>
              <a:gd name="T9" fmla="*/ 1008 h 1208"/>
              <a:gd name="T10" fmla="*/ 1968 w 2208"/>
              <a:gd name="T11" fmla="*/ 1152 h 1208"/>
              <a:gd name="T12" fmla="*/ 2160 w 2208"/>
              <a:gd name="T13" fmla="*/ 1200 h 1208"/>
              <a:gd name="T14" fmla="*/ 2208 w 2208"/>
              <a:gd name="T15" fmla="*/ 1200 h 1208"/>
              <a:gd name="T16" fmla="*/ 2160 w 2208"/>
              <a:gd name="T17" fmla="*/ 1200 h 1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8"/>
              <a:gd name="T28" fmla="*/ 0 h 1208"/>
              <a:gd name="T29" fmla="*/ 2208 w 2208"/>
              <a:gd name="T30" fmla="*/ 1208 h 12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8" h="1208">
                <a:moveTo>
                  <a:pt x="0" y="0"/>
                </a:moveTo>
                <a:cubicBezTo>
                  <a:pt x="44" y="72"/>
                  <a:pt x="88" y="144"/>
                  <a:pt x="192" y="240"/>
                </a:cubicBezTo>
                <a:cubicBezTo>
                  <a:pt x="296" y="336"/>
                  <a:pt x="488" y="488"/>
                  <a:pt x="624" y="576"/>
                </a:cubicBezTo>
                <a:cubicBezTo>
                  <a:pt x="760" y="664"/>
                  <a:pt x="848" y="696"/>
                  <a:pt x="1008" y="768"/>
                </a:cubicBezTo>
                <a:cubicBezTo>
                  <a:pt x="1168" y="840"/>
                  <a:pt x="1424" y="944"/>
                  <a:pt x="1584" y="1008"/>
                </a:cubicBezTo>
                <a:cubicBezTo>
                  <a:pt x="1744" y="1072"/>
                  <a:pt x="1872" y="1120"/>
                  <a:pt x="1968" y="1152"/>
                </a:cubicBezTo>
                <a:cubicBezTo>
                  <a:pt x="2064" y="1184"/>
                  <a:pt x="2120" y="1192"/>
                  <a:pt x="2160" y="1200"/>
                </a:cubicBezTo>
                <a:cubicBezTo>
                  <a:pt x="2200" y="1208"/>
                  <a:pt x="2208" y="1200"/>
                  <a:pt x="2208" y="1200"/>
                </a:cubicBezTo>
                <a:cubicBezTo>
                  <a:pt x="2208" y="1200"/>
                  <a:pt x="2184" y="1200"/>
                  <a:pt x="2160" y="1200"/>
                </a:cubicBezTo>
              </a:path>
            </a:pathLst>
          </a:custGeom>
          <a:noFill/>
          <a:ln w="444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635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  <a:latin typeface="Comic Sans MS" pitchFamily="66" charset="0"/>
              </a:rPr>
              <a:t>CSSM for Dummies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flipV="1">
            <a:off x="1143000" y="609600"/>
            <a:ext cx="0" cy="2667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1143000" y="3276600"/>
            <a:ext cx="3200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4800600" y="3276600"/>
            <a:ext cx="4038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4800600" y="762000"/>
            <a:ext cx="0" cy="2514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V="1">
            <a:off x="4800600" y="3581400"/>
            <a:ext cx="0" cy="25908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4800600" y="6172200"/>
            <a:ext cx="3962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868613" y="3405188"/>
            <a:ext cx="1147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 i="1">
                <a:solidFill>
                  <a:srgbClr val="99FFCC"/>
                </a:solidFill>
                <a:latin typeface="Arial" charset="0"/>
              </a:rPr>
              <a:t>Log </a:t>
            </a:r>
            <a:r>
              <a:rPr lang="en-US" sz="2400" i="1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400" i="1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400" i="1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4826" name="Text Box 11"/>
          <p:cNvSpPr txBox="1">
            <a:spLocks noChangeArrowheads="1"/>
          </p:cNvSpPr>
          <p:nvPr/>
        </p:nvSpPr>
        <p:spPr bwMode="auto">
          <a:xfrm>
            <a:off x="6257925" y="6251575"/>
            <a:ext cx="2435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Effective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0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4827" name="Text Box 12"/>
          <p:cNvSpPr txBox="1">
            <a:spLocks noChangeArrowheads="1"/>
          </p:cNvSpPr>
          <p:nvPr/>
        </p:nvSpPr>
        <p:spPr bwMode="auto">
          <a:xfrm rot="-5400000">
            <a:off x="3448050" y="4673600"/>
            <a:ext cx="1889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Shear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t</a:t>
            </a:r>
            <a:endParaRPr lang="en-US" sz="20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34828" name="Text Box 13"/>
          <p:cNvSpPr txBox="1">
            <a:spLocks noChangeArrowheads="1"/>
          </p:cNvSpPr>
          <p:nvPr/>
        </p:nvSpPr>
        <p:spPr bwMode="auto">
          <a:xfrm rot="-5400000">
            <a:off x="-506412" y="1760537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Void Ratio, e</a:t>
            </a:r>
          </a:p>
        </p:txBody>
      </p:sp>
      <p:sp>
        <p:nvSpPr>
          <p:cNvPr id="34829" name="Line 15"/>
          <p:cNvSpPr>
            <a:spLocks noChangeShapeType="1"/>
          </p:cNvSpPr>
          <p:nvPr/>
        </p:nvSpPr>
        <p:spPr bwMode="auto">
          <a:xfrm>
            <a:off x="1524000" y="685800"/>
            <a:ext cx="2438400" cy="2209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Line 16"/>
          <p:cNvSpPr>
            <a:spLocks noChangeShapeType="1"/>
          </p:cNvSpPr>
          <p:nvPr/>
        </p:nvSpPr>
        <p:spPr bwMode="auto">
          <a:xfrm>
            <a:off x="1330325" y="962025"/>
            <a:ext cx="2254250" cy="2039938"/>
          </a:xfrm>
          <a:prstGeom prst="line">
            <a:avLst/>
          </a:prstGeom>
          <a:noFill/>
          <a:ln w="603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7"/>
          <p:cNvSpPr>
            <a:spLocks noChangeShapeType="1"/>
          </p:cNvSpPr>
          <p:nvPr/>
        </p:nvSpPr>
        <p:spPr bwMode="auto">
          <a:xfrm flipV="1">
            <a:off x="4876800" y="3962400"/>
            <a:ext cx="2971800" cy="2133600"/>
          </a:xfrm>
          <a:prstGeom prst="line">
            <a:avLst/>
          </a:prstGeom>
          <a:noFill/>
          <a:ln w="666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8"/>
          <p:cNvSpPr>
            <a:spLocks noChangeShapeType="1"/>
          </p:cNvSpPr>
          <p:nvPr/>
        </p:nvSpPr>
        <p:spPr bwMode="auto">
          <a:xfrm flipV="1">
            <a:off x="4889500" y="6130925"/>
            <a:ext cx="3435350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Freeform 19"/>
          <p:cNvSpPr>
            <a:spLocks/>
          </p:cNvSpPr>
          <p:nvPr/>
        </p:nvSpPr>
        <p:spPr bwMode="auto">
          <a:xfrm>
            <a:off x="5314950" y="881063"/>
            <a:ext cx="2770188" cy="2028825"/>
          </a:xfrm>
          <a:custGeom>
            <a:avLst/>
            <a:gdLst>
              <a:gd name="T0" fmla="*/ 0 w 1584"/>
              <a:gd name="T1" fmla="*/ 0 h 1392"/>
              <a:gd name="T2" fmla="*/ 144 w 1584"/>
              <a:gd name="T3" fmla="*/ 336 h 1392"/>
              <a:gd name="T4" fmla="*/ 432 w 1584"/>
              <a:gd name="T5" fmla="*/ 672 h 1392"/>
              <a:gd name="T6" fmla="*/ 960 w 1584"/>
              <a:gd name="T7" fmla="*/ 1104 h 1392"/>
              <a:gd name="T8" fmla="*/ 1584 w 1584"/>
              <a:gd name="T9" fmla="*/ 1392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1392"/>
              <a:gd name="T17" fmla="*/ 1584 w 1584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1392">
                <a:moveTo>
                  <a:pt x="0" y="0"/>
                </a:moveTo>
                <a:cubicBezTo>
                  <a:pt x="36" y="112"/>
                  <a:pt x="72" y="224"/>
                  <a:pt x="144" y="336"/>
                </a:cubicBezTo>
                <a:cubicBezTo>
                  <a:pt x="216" y="448"/>
                  <a:pt x="296" y="544"/>
                  <a:pt x="432" y="672"/>
                </a:cubicBezTo>
                <a:cubicBezTo>
                  <a:pt x="568" y="800"/>
                  <a:pt x="768" y="984"/>
                  <a:pt x="960" y="1104"/>
                </a:cubicBezTo>
                <a:cubicBezTo>
                  <a:pt x="1152" y="1224"/>
                  <a:pt x="1368" y="1308"/>
                  <a:pt x="1584" y="1392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Text Box 20"/>
          <p:cNvSpPr txBox="1">
            <a:spLocks noChangeArrowheads="1"/>
          </p:cNvSpPr>
          <p:nvPr/>
        </p:nvSpPr>
        <p:spPr bwMode="auto">
          <a:xfrm>
            <a:off x="3525838" y="2184400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4835" name="Text Box 21"/>
          <p:cNvSpPr txBox="1">
            <a:spLocks noChangeArrowheads="1"/>
          </p:cNvSpPr>
          <p:nvPr/>
        </p:nvSpPr>
        <p:spPr bwMode="auto">
          <a:xfrm>
            <a:off x="8432800" y="2124075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4836" name="Line 22"/>
          <p:cNvSpPr>
            <a:spLocks noChangeShapeType="1"/>
          </p:cNvSpPr>
          <p:nvPr/>
        </p:nvSpPr>
        <p:spPr bwMode="auto">
          <a:xfrm>
            <a:off x="1981200" y="914400"/>
            <a:ext cx="434975" cy="0"/>
          </a:xfrm>
          <a:prstGeom prst="line">
            <a:avLst/>
          </a:prstGeom>
          <a:noFill/>
          <a:ln w="317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3"/>
          <p:cNvSpPr>
            <a:spLocks noChangeShapeType="1"/>
          </p:cNvSpPr>
          <p:nvPr/>
        </p:nvSpPr>
        <p:spPr bwMode="auto">
          <a:xfrm>
            <a:off x="2416175" y="900113"/>
            <a:ext cx="0" cy="395287"/>
          </a:xfrm>
          <a:prstGeom prst="line">
            <a:avLst/>
          </a:prstGeom>
          <a:noFill/>
          <a:ln w="317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4"/>
          <p:cNvSpPr>
            <a:spLocks noChangeShapeType="1"/>
          </p:cNvSpPr>
          <p:nvPr/>
        </p:nvSpPr>
        <p:spPr bwMode="auto">
          <a:xfrm>
            <a:off x="2001838" y="920750"/>
            <a:ext cx="412750" cy="365125"/>
          </a:xfrm>
          <a:prstGeom prst="line">
            <a:avLst/>
          </a:prstGeom>
          <a:noFill/>
          <a:ln w="317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Text Box 25"/>
          <p:cNvSpPr txBox="1">
            <a:spLocks noChangeArrowheads="1"/>
          </p:cNvSpPr>
          <p:nvPr/>
        </p:nvSpPr>
        <p:spPr bwMode="auto">
          <a:xfrm>
            <a:off x="2393950" y="895350"/>
            <a:ext cx="45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33CCFF"/>
                </a:solidFill>
                <a:latin typeface="Arial" charset="0"/>
              </a:rPr>
              <a:t>C</a:t>
            </a:r>
            <a:r>
              <a:rPr lang="en-US" sz="1800" baseline="-16000">
                <a:solidFill>
                  <a:srgbClr val="33CCFF"/>
                </a:solidFill>
                <a:latin typeface="Arial" charset="0"/>
              </a:rPr>
              <a:t>C</a:t>
            </a:r>
          </a:p>
        </p:txBody>
      </p:sp>
      <p:sp>
        <p:nvSpPr>
          <p:cNvPr id="34840" name="Line 26"/>
          <p:cNvSpPr>
            <a:spLocks noChangeShapeType="1"/>
          </p:cNvSpPr>
          <p:nvPr/>
        </p:nvSpPr>
        <p:spPr bwMode="auto">
          <a:xfrm>
            <a:off x="7269163" y="4556125"/>
            <a:ext cx="457200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Line 27"/>
          <p:cNvSpPr>
            <a:spLocks noChangeShapeType="1"/>
          </p:cNvSpPr>
          <p:nvPr/>
        </p:nvSpPr>
        <p:spPr bwMode="auto">
          <a:xfrm flipV="1">
            <a:off x="7720013" y="4251325"/>
            <a:ext cx="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2" name="Line 28"/>
          <p:cNvSpPr>
            <a:spLocks noChangeShapeType="1"/>
          </p:cNvSpPr>
          <p:nvPr/>
        </p:nvSpPr>
        <p:spPr bwMode="auto">
          <a:xfrm flipV="1">
            <a:off x="7277100" y="4249738"/>
            <a:ext cx="4572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3" name="Text Box 29"/>
          <p:cNvSpPr txBox="1">
            <a:spLocks noChangeArrowheads="1"/>
          </p:cNvSpPr>
          <p:nvPr/>
        </p:nvSpPr>
        <p:spPr bwMode="auto">
          <a:xfrm>
            <a:off x="7720013" y="420687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tan</a:t>
            </a:r>
            <a:r>
              <a:rPr lang="en-US" sz="180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'</a:t>
            </a:r>
          </a:p>
        </p:txBody>
      </p:sp>
      <p:sp>
        <p:nvSpPr>
          <p:cNvPr id="34844" name="Text Box 30"/>
          <p:cNvSpPr txBox="1">
            <a:spLocks noChangeArrowheads="1"/>
          </p:cNvSpPr>
          <p:nvPr/>
        </p:nvSpPr>
        <p:spPr bwMode="auto">
          <a:xfrm>
            <a:off x="7847013" y="3803650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4845" name="Text Box 31"/>
          <p:cNvSpPr txBox="1">
            <a:spLocks noChangeArrowheads="1"/>
          </p:cNvSpPr>
          <p:nvPr/>
        </p:nvSpPr>
        <p:spPr bwMode="auto">
          <a:xfrm>
            <a:off x="8058150" y="2771775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4846" name="Text Box 32"/>
          <p:cNvSpPr txBox="1">
            <a:spLocks noChangeArrowheads="1"/>
          </p:cNvSpPr>
          <p:nvPr/>
        </p:nvSpPr>
        <p:spPr bwMode="auto">
          <a:xfrm>
            <a:off x="2827338" y="2801938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4847" name="Line 33"/>
          <p:cNvSpPr>
            <a:spLocks noChangeShapeType="1"/>
          </p:cNvSpPr>
          <p:nvPr/>
        </p:nvSpPr>
        <p:spPr bwMode="auto">
          <a:xfrm>
            <a:off x="1363663" y="1736725"/>
            <a:ext cx="2279650" cy="8683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8" name="Text Box 34"/>
          <p:cNvSpPr txBox="1">
            <a:spLocks noChangeArrowheads="1"/>
          </p:cNvSpPr>
          <p:nvPr/>
        </p:nvSpPr>
        <p:spPr bwMode="auto">
          <a:xfrm>
            <a:off x="1789113" y="2089150"/>
            <a:ext cx="423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600">
                <a:solidFill>
                  <a:srgbClr val="66FF66"/>
                </a:solidFill>
                <a:latin typeface="Arial" charset="0"/>
              </a:rPr>
              <a:t>C</a:t>
            </a:r>
            <a:r>
              <a:rPr lang="en-US" sz="1600" baseline="-16000">
                <a:solidFill>
                  <a:srgbClr val="66FF66"/>
                </a:solidFill>
                <a:latin typeface="Arial" charset="0"/>
              </a:rPr>
              <a:t>S</a:t>
            </a:r>
          </a:p>
        </p:txBody>
      </p:sp>
      <p:sp>
        <p:nvSpPr>
          <p:cNvPr id="34849" name="Freeform 35"/>
          <p:cNvSpPr>
            <a:spLocks/>
          </p:cNvSpPr>
          <p:nvPr/>
        </p:nvSpPr>
        <p:spPr bwMode="auto">
          <a:xfrm rot="-1098905">
            <a:off x="5446713" y="1057275"/>
            <a:ext cx="2695575" cy="1973263"/>
          </a:xfrm>
          <a:custGeom>
            <a:avLst/>
            <a:gdLst>
              <a:gd name="T0" fmla="*/ 0 w 2208"/>
              <a:gd name="T1" fmla="*/ 0 h 1208"/>
              <a:gd name="T2" fmla="*/ 192 w 2208"/>
              <a:gd name="T3" fmla="*/ 240 h 1208"/>
              <a:gd name="T4" fmla="*/ 624 w 2208"/>
              <a:gd name="T5" fmla="*/ 576 h 1208"/>
              <a:gd name="T6" fmla="*/ 1008 w 2208"/>
              <a:gd name="T7" fmla="*/ 768 h 1208"/>
              <a:gd name="T8" fmla="*/ 1584 w 2208"/>
              <a:gd name="T9" fmla="*/ 1008 h 1208"/>
              <a:gd name="T10" fmla="*/ 1968 w 2208"/>
              <a:gd name="T11" fmla="*/ 1152 h 1208"/>
              <a:gd name="T12" fmla="*/ 2160 w 2208"/>
              <a:gd name="T13" fmla="*/ 1200 h 1208"/>
              <a:gd name="T14" fmla="*/ 2208 w 2208"/>
              <a:gd name="T15" fmla="*/ 1200 h 1208"/>
              <a:gd name="T16" fmla="*/ 2160 w 2208"/>
              <a:gd name="T17" fmla="*/ 1200 h 1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8"/>
              <a:gd name="T28" fmla="*/ 0 h 1208"/>
              <a:gd name="T29" fmla="*/ 2208 w 2208"/>
              <a:gd name="T30" fmla="*/ 1208 h 12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8" h="1208">
                <a:moveTo>
                  <a:pt x="0" y="0"/>
                </a:moveTo>
                <a:cubicBezTo>
                  <a:pt x="44" y="72"/>
                  <a:pt x="88" y="144"/>
                  <a:pt x="192" y="240"/>
                </a:cubicBezTo>
                <a:cubicBezTo>
                  <a:pt x="296" y="336"/>
                  <a:pt x="488" y="488"/>
                  <a:pt x="624" y="576"/>
                </a:cubicBezTo>
                <a:cubicBezTo>
                  <a:pt x="760" y="664"/>
                  <a:pt x="848" y="696"/>
                  <a:pt x="1008" y="768"/>
                </a:cubicBezTo>
                <a:cubicBezTo>
                  <a:pt x="1168" y="840"/>
                  <a:pt x="1424" y="944"/>
                  <a:pt x="1584" y="1008"/>
                </a:cubicBezTo>
                <a:cubicBezTo>
                  <a:pt x="1744" y="1072"/>
                  <a:pt x="1872" y="1120"/>
                  <a:pt x="1968" y="1152"/>
                </a:cubicBezTo>
                <a:cubicBezTo>
                  <a:pt x="2064" y="1184"/>
                  <a:pt x="2120" y="1192"/>
                  <a:pt x="2160" y="1200"/>
                </a:cubicBezTo>
                <a:cubicBezTo>
                  <a:pt x="2200" y="1208"/>
                  <a:pt x="2208" y="1200"/>
                  <a:pt x="2208" y="1200"/>
                </a:cubicBezTo>
                <a:cubicBezTo>
                  <a:pt x="2208" y="1200"/>
                  <a:pt x="2184" y="1200"/>
                  <a:pt x="2160" y="1200"/>
                </a:cubicBezTo>
              </a:path>
            </a:pathLst>
          </a:custGeom>
          <a:noFill/>
          <a:ln w="444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0" name="Line 36"/>
          <p:cNvSpPr>
            <a:spLocks noChangeShapeType="1"/>
          </p:cNvSpPr>
          <p:nvPr/>
        </p:nvSpPr>
        <p:spPr bwMode="auto">
          <a:xfrm>
            <a:off x="2178050" y="2352675"/>
            <a:ext cx="519113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1" name="Line 37"/>
          <p:cNvSpPr>
            <a:spLocks noChangeShapeType="1"/>
          </p:cNvSpPr>
          <p:nvPr/>
        </p:nvSpPr>
        <p:spPr bwMode="auto">
          <a:xfrm flipV="1">
            <a:off x="2174875" y="2149475"/>
            <a:ext cx="0" cy="2190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2" name="Line 38"/>
          <p:cNvSpPr>
            <a:spLocks noChangeShapeType="1"/>
          </p:cNvSpPr>
          <p:nvPr/>
        </p:nvSpPr>
        <p:spPr bwMode="auto">
          <a:xfrm>
            <a:off x="2165350" y="2163763"/>
            <a:ext cx="522288" cy="18573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3" name="Text Box 41"/>
          <p:cNvSpPr txBox="1">
            <a:spLocks noChangeArrowheads="1"/>
          </p:cNvSpPr>
          <p:nvPr/>
        </p:nvSpPr>
        <p:spPr bwMode="auto">
          <a:xfrm>
            <a:off x="5035550" y="1811338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66FF66"/>
                </a:solidFill>
                <a:latin typeface="Arial" charset="0"/>
              </a:rPr>
              <a:t>OC</a:t>
            </a: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530225" y="4167188"/>
            <a:ext cx="266223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Stress Path No. 3</a:t>
            </a:r>
          </a:p>
          <a:p>
            <a:pPr algn="l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Undrained OC Soil: </a:t>
            </a:r>
          </a:p>
          <a:p>
            <a:pPr algn="l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e</a:t>
            </a:r>
            <a:r>
              <a:rPr lang="en-US" sz="2000" baseline="-18000"/>
              <a:t>0</a:t>
            </a:r>
            <a:r>
              <a:rPr lang="en-US" sz="2000"/>
              <a:t>, </a:t>
            </a:r>
            <a:r>
              <a:rPr lang="en-US" sz="2000">
                <a:latin typeface="Symbol" pitchFamily="18" charset="2"/>
              </a:rPr>
              <a:t>s</a:t>
            </a:r>
            <a:r>
              <a:rPr lang="en-US" sz="2000" baseline="-20000"/>
              <a:t>vo</a:t>
            </a:r>
            <a:r>
              <a:rPr lang="en-US" sz="2000"/>
              <a:t>’, and OCR</a:t>
            </a:r>
          </a:p>
        </p:txBody>
      </p:sp>
      <p:sp>
        <p:nvSpPr>
          <p:cNvPr id="34855" name="Line 43"/>
          <p:cNvSpPr>
            <a:spLocks noChangeShapeType="1"/>
          </p:cNvSpPr>
          <p:nvPr/>
        </p:nvSpPr>
        <p:spPr bwMode="auto">
          <a:xfrm>
            <a:off x="5568950" y="6186488"/>
            <a:ext cx="2752725" cy="6350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6" name="Freeform 44"/>
          <p:cNvSpPr>
            <a:spLocks/>
          </p:cNvSpPr>
          <p:nvPr/>
        </p:nvSpPr>
        <p:spPr bwMode="auto">
          <a:xfrm>
            <a:off x="5402263" y="769938"/>
            <a:ext cx="3505200" cy="1917700"/>
          </a:xfrm>
          <a:custGeom>
            <a:avLst/>
            <a:gdLst>
              <a:gd name="T0" fmla="*/ 0 w 2208"/>
              <a:gd name="T1" fmla="*/ 0 h 1208"/>
              <a:gd name="T2" fmla="*/ 192 w 2208"/>
              <a:gd name="T3" fmla="*/ 240 h 1208"/>
              <a:gd name="T4" fmla="*/ 624 w 2208"/>
              <a:gd name="T5" fmla="*/ 576 h 1208"/>
              <a:gd name="T6" fmla="*/ 1008 w 2208"/>
              <a:gd name="T7" fmla="*/ 768 h 1208"/>
              <a:gd name="T8" fmla="*/ 1584 w 2208"/>
              <a:gd name="T9" fmla="*/ 1008 h 1208"/>
              <a:gd name="T10" fmla="*/ 1968 w 2208"/>
              <a:gd name="T11" fmla="*/ 1152 h 1208"/>
              <a:gd name="T12" fmla="*/ 2160 w 2208"/>
              <a:gd name="T13" fmla="*/ 1200 h 1208"/>
              <a:gd name="T14" fmla="*/ 2208 w 2208"/>
              <a:gd name="T15" fmla="*/ 1200 h 1208"/>
              <a:gd name="T16" fmla="*/ 2160 w 2208"/>
              <a:gd name="T17" fmla="*/ 1200 h 1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8"/>
              <a:gd name="T28" fmla="*/ 0 h 1208"/>
              <a:gd name="T29" fmla="*/ 2208 w 2208"/>
              <a:gd name="T30" fmla="*/ 1208 h 12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8" h="1208">
                <a:moveTo>
                  <a:pt x="0" y="0"/>
                </a:moveTo>
                <a:cubicBezTo>
                  <a:pt x="44" y="72"/>
                  <a:pt x="88" y="144"/>
                  <a:pt x="192" y="240"/>
                </a:cubicBezTo>
                <a:cubicBezTo>
                  <a:pt x="296" y="336"/>
                  <a:pt x="488" y="488"/>
                  <a:pt x="624" y="576"/>
                </a:cubicBezTo>
                <a:cubicBezTo>
                  <a:pt x="760" y="664"/>
                  <a:pt x="848" y="696"/>
                  <a:pt x="1008" y="768"/>
                </a:cubicBezTo>
                <a:cubicBezTo>
                  <a:pt x="1168" y="840"/>
                  <a:pt x="1424" y="944"/>
                  <a:pt x="1584" y="1008"/>
                </a:cubicBezTo>
                <a:cubicBezTo>
                  <a:pt x="1744" y="1072"/>
                  <a:pt x="1872" y="1120"/>
                  <a:pt x="1968" y="1152"/>
                </a:cubicBezTo>
                <a:cubicBezTo>
                  <a:pt x="2064" y="1184"/>
                  <a:pt x="2120" y="1192"/>
                  <a:pt x="2160" y="1200"/>
                </a:cubicBezTo>
                <a:cubicBezTo>
                  <a:pt x="2200" y="1208"/>
                  <a:pt x="2208" y="1200"/>
                  <a:pt x="2208" y="1200"/>
                </a:cubicBezTo>
                <a:cubicBezTo>
                  <a:pt x="2208" y="1200"/>
                  <a:pt x="2184" y="1200"/>
                  <a:pt x="2160" y="1200"/>
                </a:cubicBezTo>
              </a:path>
            </a:pathLst>
          </a:custGeom>
          <a:noFill/>
          <a:ln w="444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715963" y="1684338"/>
            <a:ext cx="5499100" cy="2066925"/>
            <a:chOff x="451" y="1061"/>
            <a:chExt cx="3464" cy="1302"/>
          </a:xfrm>
        </p:grpSpPr>
        <p:sp>
          <p:nvSpPr>
            <p:cNvPr id="34881" name="Line 39"/>
            <p:cNvSpPr>
              <a:spLocks noChangeShapeType="1"/>
            </p:cNvSpPr>
            <p:nvPr/>
          </p:nvSpPr>
          <p:spPr bwMode="auto">
            <a:xfrm flipH="1">
              <a:off x="1051" y="1174"/>
              <a:ext cx="13" cy="9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Text Box 40"/>
            <p:cNvSpPr txBox="1">
              <a:spLocks noChangeArrowheads="1"/>
            </p:cNvSpPr>
            <p:nvPr/>
          </p:nvSpPr>
          <p:spPr bwMode="auto">
            <a:xfrm>
              <a:off x="856" y="2075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rgbClr val="99FFCC"/>
                  </a:solidFill>
                  <a:latin typeface="Symbol" pitchFamily="18" charset="2"/>
                </a:rPr>
                <a:t>s</a:t>
              </a:r>
              <a:r>
                <a:rPr lang="en-US" sz="2400" b="0" baseline="-16000">
                  <a:solidFill>
                    <a:srgbClr val="99FFCC"/>
                  </a:solidFill>
                  <a:latin typeface="Arial" charset="0"/>
                </a:rPr>
                <a:t>vo</a:t>
              </a:r>
              <a:r>
                <a:rPr lang="en-US" sz="2400" b="0">
                  <a:solidFill>
                    <a:srgbClr val="99FFCC"/>
                  </a:solidFill>
                  <a:latin typeface="Arial" charset="0"/>
                </a:rPr>
                <a:t>'</a:t>
              </a:r>
            </a:p>
          </p:txBody>
        </p:sp>
        <p:sp>
          <p:nvSpPr>
            <p:cNvPr id="34883" name="Line 45"/>
            <p:cNvSpPr>
              <a:spLocks noChangeShapeType="1"/>
            </p:cNvSpPr>
            <p:nvPr/>
          </p:nvSpPr>
          <p:spPr bwMode="auto">
            <a:xfrm>
              <a:off x="681" y="1180"/>
              <a:ext cx="3234" cy="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4" name="Text Box 46"/>
            <p:cNvSpPr txBox="1">
              <a:spLocks noChangeArrowheads="1"/>
            </p:cNvSpPr>
            <p:nvPr/>
          </p:nvSpPr>
          <p:spPr bwMode="auto">
            <a:xfrm>
              <a:off x="451" y="1061"/>
              <a:ext cx="2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b="0">
                  <a:solidFill>
                    <a:srgbClr val="99FFCC"/>
                  </a:solidFill>
                </a:rPr>
                <a:t>e</a:t>
              </a:r>
              <a:r>
                <a:rPr lang="en-US" sz="1800" b="0" baseline="-16000">
                  <a:solidFill>
                    <a:srgbClr val="99FFCC"/>
                  </a:solidFill>
                  <a:latin typeface="Arial" charset="0"/>
                </a:rPr>
                <a:t>0</a:t>
              </a:r>
              <a:endParaRPr lang="en-US" sz="1800" b="0">
                <a:solidFill>
                  <a:srgbClr val="99FFCC"/>
                </a:solidFill>
                <a:latin typeface="Arial" charset="0"/>
              </a:endParaRPr>
            </a:p>
          </p:txBody>
        </p:sp>
      </p:grpSp>
      <p:sp>
        <p:nvSpPr>
          <p:cNvPr id="34858" name="Line 47"/>
          <p:cNvSpPr>
            <a:spLocks noChangeShapeType="1"/>
          </p:cNvSpPr>
          <p:nvPr/>
        </p:nvSpPr>
        <p:spPr bwMode="auto">
          <a:xfrm flipH="1">
            <a:off x="5619750" y="1858963"/>
            <a:ext cx="28575" cy="1508125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9" name="Line 48"/>
          <p:cNvSpPr>
            <a:spLocks noChangeShapeType="1"/>
          </p:cNvSpPr>
          <p:nvPr/>
        </p:nvSpPr>
        <p:spPr bwMode="auto">
          <a:xfrm flipH="1">
            <a:off x="5576888" y="3405188"/>
            <a:ext cx="36512" cy="2684462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0" name="Text Box 49"/>
          <p:cNvSpPr txBox="1">
            <a:spLocks noChangeArrowheads="1"/>
          </p:cNvSpPr>
          <p:nvPr/>
        </p:nvSpPr>
        <p:spPr bwMode="auto">
          <a:xfrm>
            <a:off x="5267325" y="6130925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400" b="0" baseline="-16000">
                <a:solidFill>
                  <a:srgbClr val="99FFCC"/>
                </a:solidFill>
                <a:latin typeface="Arial" charset="0"/>
              </a:rPr>
              <a:t>vo</a:t>
            </a:r>
            <a:r>
              <a:rPr lang="en-US" sz="2400" b="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352425" y="5381625"/>
            <a:ext cx="35702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>
                <a:solidFill>
                  <a:schemeClr val="bg1"/>
                </a:solidFill>
              </a:rPr>
              <a:t>Stress Path: </a:t>
            </a:r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chemeClr val="bg1"/>
                </a:solidFill>
              </a:rPr>
              <a:t>V/V</a:t>
            </a:r>
            <a:r>
              <a:rPr lang="en-US" sz="2000" baseline="-18000">
                <a:solidFill>
                  <a:schemeClr val="bg1"/>
                </a:solidFill>
              </a:rPr>
              <a:t>0</a:t>
            </a:r>
            <a:r>
              <a:rPr lang="en-US" sz="2000">
                <a:solidFill>
                  <a:schemeClr val="bg1"/>
                </a:solidFill>
              </a:rPr>
              <a:t> = 0 </a:t>
            </a:r>
          </a:p>
        </p:txBody>
      </p:sp>
      <p:sp>
        <p:nvSpPr>
          <p:cNvPr id="26675" name="Text Box 51"/>
          <p:cNvSpPr txBox="1">
            <a:spLocks noChangeArrowheads="1"/>
          </p:cNvSpPr>
          <p:nvPr/>
        </p:nvSpPr>
        <p:spPr bwMode="auto">
          <a:xfrm>
            <a:off x="496888" y="5868988"/>
            <a:ext cx="35702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>
                <a:solidFill>
                  <a:srgbClr val="00FFFF"/>
                </a:solidFill>
              </a:rPr>
              <a:t>Negative Excess </a:t>
            </a:r>
            <a:r>
              <a:rPr lang="en-US" sz="2000">
                <a:solidFill>
                  <a:srgbClr val="00FFFF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rgbClr val="00FFFF"/>
                </a:solidFill>
              </a:rPr>
              <a:t>u </a:t>
            </a:r>
          </a:p>
        </p:txBody>
      </p:sp>
      <p:sp>
        <p:nvSpPr>
          <p:cNvPr id="26676" name="Oval 52"/>
          <p:cNvSpPr>
            <a:spLocks noChangeArrowheads="1"/>
          </p:cNvSpPr>
          <p:nvPr/>
        </p:nvSpPr>
        <p:spPr bwMode="auto">
          <a:xfrm>
            <a:off x="1635125" y="1820863"/>
            <a:ext cx="139700" cy="1349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7" name="Oval 53"/>
          <p:cNvSpPr>
            <a:spLocks noChangeArrowheads="1"/>
          </p:cNvSpPr>
          <p:nvPr/>
        </p:nvSpPr>
        <p:spPr bwMode="auto">
          <a:xfrm>
            <a:off x="5580063" y="1830388"/>
            <a:ext cx="139700" cy="1349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8" name="Oval 54"/>
          <p:cNvSpPr>
            <a:spLocks noChangeArrowheads="1"/>
          </p:cNvSpPr>
          <p:nvPr/>
        </p:nvSpPr>
        <p:spPr bwMode="auto">
          <a:xfrm>
            <a:off x="5492750" y="6073775"/>
            <a:ext cx="176213" cy="1508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9" name="Oval 55"/>
          <p:cNvSpPr>
            <a:spLocks noChangeArrowheads="1"/>
          </p:cNvSpPr>
          <p:nvPr/>
        </p:nvSpPr>
        <p:spPr bwMode="auto">
          <a:xfrm>
            <a:off x="2274888" y="1814513"/>
            <a:ext cx="139700" cy="1349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6078538" y="1824038"/>
            <a:ext cx="139700" cy="1349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6073775" y="5100638"/>
            <a:ext cx="139700" cy="1349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2" name="Line 58"/>
          <p:cNvSpPr>
            <a:spLocks noChangeShapeType="1"/>
          </p:cNvSpPr>
          <p:nvPr/>
        </p:nvSpPr>
        <p:spPr bwMode="auto">
          <a:xfrm flipH="1">
            <a:off x="6119813" y="1908175"/>
            <a:ext cx="42862" cy="3284538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0" name="Text Box 10"/>
          <p:cNvSpPr txBox="1">
            <a:spLocks noChangeArrowheads="1"/>
          </p:cNvSpPr>
          <p:nvPr/>
        </p:nvSpPr>
        <p:spPr bwMode="auto">
          <a:xfrm>
            <a:off x="6159500" y="3328988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99FFCC"/>
                </a:solidFill>
                <a:latin typeface="Arial" charset="0"/>
              </a:rPr>
              <a:t>Effective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0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08200" y="1911350"/>
            <a:ext cx="585788" cy="1858963"/>
            <a:chOff x="1328" y="1204"/>
            <a:chExt cx="369" cy="1171"/>
          </a:xfrm>
        </p:grpSpPr>
        <p:sp>
          <p:nvSpPr>
            <p:cNvPr id="34879" name="Line 59"/>
            <p:cNvSpPr>
              <a:spLocks noChangeShapeType="1"/>
            </p:cNvSpPr>
            <p:nvPr/>
          </p:nvSpPr>
          <p:spPr bwMode="auto">
            <a:xfrm flipH="1">
              <a:off x="1468" y="1204"/>
              <a:ext cx="13" cy="91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Text Box 60"/>
            <p:cNvSpPr txBox="1">
              <a:spLocks noChangeArrowheads="1"/>
            </p:cNvSpPr>
            <p:nvPr/>
          </p:nvSpPr>
          <p:spPr bwMode="auto">
            <a:xfrm>
              <a:off x="1328" y="2087"/>
              <a:ext cx="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rgbClr val="99FFCC"/>
                  </a:solidFill>
                  <a:latin typeface="Symbol" pitchFamily="18" charset="2"/>
                </a:rPr>
                <a:t>s</a:t>
              </a:r>
              <a:r>
                <a:rPr lang="en-US" sz="2400" b="0" baseline="-16000">
                  <a:solidFill>
                    <a:srgbClr val="99FFCC"/>
                  </a:solidFill>
                  <a:latin typeface="Arial" charset="0"/>
                </a:rPr>
                <a:t>vf</a:t>
              </a:r>
              <a:r>
                <a:rPr lang="en-US" sz="2400" b="0">
                  <a:solidFill>
                    <a:srgbClr val="99FFCC"/>
                  </a:solidFill>
                  <a:latin typeface="Arial" charset="0"/>
                </a:rPr>
                <a:t>'</a:t>
              </a:r>
            </a:p>
          </p:txBody>
        </p:sp>
      </p:grpSp>
      <p:sp>
        <p:nvSpPr>
          <p:cNvPr id="34872" name="Text Box 14"/>
          <p:cNvSpPr txBox="1">
            <a:spLocks noChangeArrowheads="1"/>
          </p:cNvSpPr>
          <p:nvPr/>
        </p:nvSpPr>
        <p:spPr bwMode="auto">
          <a:xfrm rot="-5400000">
            <a:off x="3548063" y="1735137"/>
            <a:ext cx="172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Void Ratio, e</a:t>
            </a:r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>
            <a:off x="1754188" y="1873250"/>
            <a:ext cx="531812" cy="0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>
            <a:off x="5721350" y="1890713"/>
            <a:ext cx="374650" cy="0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8" name="Freeform 64"/>
          <p:cNvSpPr>
            <a:spLocks/>
          </p:cNvSpPr>
          <p:nvPr/>
        </p:nvSpPr>
        <p:spPr bwMode="auto">
          <a:xfrm>
            <a:off x="5567363" y="5133975"/>
            <a:ext cx="519112" cy="944563"/>
          </a:xfrm>
          <a:custGeom>
            <a:avLst/>
            <a:gdLst>
              <a:gd name="T0" fmla="*/ 6 w 327"/>
              <a:gd name="T1" fmla="*/ 595 h 595"/>
              <a:gd name="T2" fmla="*/ 1 w 327"/>
              <a:gd name="T3" fmla="*/ 510 h 595"/>
              <a:gd name="T4" fmla="*/ 15 w 327"/>
              <a:gd name="T5" fmla="*/ 340 h 595"/>
              <a:gd name="T6" fmla="*/ 67 w 327"/>
              <a:gd name="T7" fmla="*/ 203 h 595"/>
              <a:gd name="T8" fmla="*/ 105 w 327"/>
              <a:gd name="T9" fmla="*/ 128 h 595"/>
              <a:gd name="T10" fmla="*/ 185 w 327"/>
              <a:gd name="T11" fmla="*/ 38 h 595"/>
              <a:gd name="T12" fmla="*/ 270 w 327"/>
              <a:gd name="T13" fmla="*/ 5 h 595"/>
              <a:gd name="T14" fmla="*/ 327 w 327"/>
              <a:gd name="T15" fmla="*/ 5 h 5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"/>
              <a:gd name="T25" fmla="*/ 0 h 595"/>
              <a:gd name="T26" fmla="*/ 327 w 327"/>
              <a:gd name="T27" fmla="*/ 595 h 5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" h="595">
                <a:moveTo>
                  <a:pt x="6" y="595"/>
                </a:moveTo>
                <a:cubicBezTo>
                  <a:pt x="3" y="573"/>
                  <a:pt x="0" y="552"/>
                  <a:pt x="1" y="510"/>
                </a:cubicBezTo>
                <a:cubicBezTo>
                  <a:pt x="2" y="468"/>
                  <a:pt x="4" y="391"/>
                  <a:pt x="15" y="340"/>
                </a:cubicBezTo>
                <a:cubicBezTo>
                  <a:pt x="26" y="289"/>
                  <a:pt x="52" y="238"/>
                  <a:pt x="67" y="203"/>
                </a:cubicBezTo>
                <a:cubicBezTo>
                  <a:pt x="82" y="168"/>
                  <a:pt x="85" y="156"/>
                  <a:pt x="105" y="128"/>
                </a:cubicBezTo>
                <a:cubicBezTo>
                  <a:pt x="125" y="100"/>
                  <a:pt x="157" y="59"/>
                  <a:pt x="185" y="38"/>
                </a:cubicBezTo>
                <a:cubicBezTo>
                  <a:pt x="213" y="17"/>
                  <a:pt x="246" y="10"/>
                  <a:pt x="270" y="5"/>
                </a:cubicBezTo>
                <a:cubicBezTo>
                  <a:pt x="294" y="0"/>
                  <a:pt x="319" y="5"/>
                  <a:pt x="327" y="5"/>
                </a:cubicBezTo>
              </a:path>
            </a:pathLst>
          </a:cu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5591175" y="4537075"/>
            <a:ext cx="525463" cy="447675"/>
            <a:chOff x="3522" y="2858"/>
            <a:chExt cx="331" cy="282"/>
          </a:xfrm>
        </p:grpSpPr>
        <p:sp>
          <p:nvSpPr>
            <p:cNvPr id="34877" name="Line 65"/>
            <p:cNvSpPr>
              <a:spLocks noChangeShapeType="1"/>
            </p:cNvSpPr>
            <p:nvPr/>
          </p:nvSpPr>
          <p:spPr bwMode="auto">
            <a:xfrm>
              <a:off x="3522" y="3140"/>
              <a:ext cx="331" cy="0"/>
            </a:xfrm>
            <a:prstGeom prst="line">
              <a:avLst/>
            </a:prstGeom>
            <a:noFill/>
            <a:ln w="22225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Text Box 66"/>
            <p:cNvSpPr txBox="1">
              <a:spLocks noChangeArrowheads="1"/>
            </p:cNvSpPr>
            <p:nvPr/>
          </p:nvSpPr>
          <p:spPr bwMode="auto">
            <a:xfrm>
              <a:off x="3524" y="2858"/>
              <a:ext cx="3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rgbClr val="33CCFF"/>
                  </a:solidFill>
                  <a:latin typeface="Symbol" pitchFamily="18" charset="2"/>
                </a:rPr>
                <a:t>D</a:t>
              </a:r>
              <a:r>
                <a:rPr lang="en-US" sz="2000">
                  <a:solidFill>
                    <a:srgbClr val="33CCFF"/>
                  </a:solidFill>
                  <a:latin typeface="Arial" charset="0"/>
                </a:rPr>
                <a:t>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6" grpId="0"/>
      <p:bldP spid="26674" grpId="0"/>
      <p:bldP spid="26675" grpId="0"/>
      <p:bldP spid="26676" grpId="0" animBg="1"/>
      <p:bldP spid="26677" grpId="0" animBg="1"/>
      <p:bldP spid="26678" grpId="0" animBg="1"/>
      <p:bldP spid="26679" grpId="0" animBg="1"/>
      <p:bldP spid="26680" grpId="0" animBg="1"/>
      <p:bldP spid="26681" grpId="0" animBg="1"/>
      <p:bldP spid="26682" grpId="0" animBg="1"/>
      <p:bldP spid="26686" grpId="0" animBg="1"/>
      <p:bldP spid="26687" grpId="0" animBg="1"/>
      <p:bldP spid="266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635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  <a:latin typeface="Comic Sans MS" pitchFamily="66" charset="0"/>
              </a:rPr>
              <a:t>CSSM for Dummies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 flipV="1">
            <a:off x="1143000" y="609600"/>
            <a:ext cx="0" cy="2667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143000" y="3276600"/>
            <a:ext cx="3200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4800600" y="3276600"/>
            <a:ext cx="4038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4800600" y="762000"/>
            <a:ext cx="0" cy="2514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4800600" y="3581400"/>
            <a:ext cx="0" cy="25908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4800600" y="6172200"/>
            <a:ext cx="3962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868613" y="3405188"/>
            <a:ext cx="1147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 i="1">
                <a:solidFill>
                  <a:srgbClr val="99FFCC"/>
                </a:solidFill>
                <a:latin typeface="Arial" charset="0"/>
              </a:rPr>
              <a:t>Log </a:t>
            </a:r>
            <a:r>
              <a:rPr lang="en-US" sz="2400" i="1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400" i="1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400" i="1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257925" y="6251575"/>
            <a:ext cx="2435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Effective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0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 rot="-5400000">
            <a:off x="3448050" y="4673600"/>
            <a:ext cx="1889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Shear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t</a:t>
            </a:r>
            <a:endParaRPr lang="en-US" sz="20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 rot="-5400000">
            <a:off x="-506412" y="1760537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Void Ratio, e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 rot="-5400000">
            <a:off x="3548063" y="1735137"/>
            <a:ext cx="172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Void Ratio, e</a:t>
            </a: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1524000" y="685800"/>
            <a:ext cx="2438400" cy="2209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1330325" y="962025"/>
            <a:ext cx="2254250" cy="2039938"/>
          </a:xfrm>
          <a:prstGeom prst="line">
            <a:avLst/>
          </a:prstGeom>
          <a:noFill/>
          <a:ln w="603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V="1">
            <a:off x="4876800" y="3962400"/>
            <a:ext cx="2971800" cy="2133600"/>
          </a:xfrm>
          <a:prstGeom prst="line">
            <a:avLst/>
          </a:prstGeom>
          <a:noFill/>
          <a:ln w="666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4889500" y="6130925"/>
            <a:ext cx="3435350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Freeform 18"/>
          <p:cNvSpPr>
            <a:spLocks/>
          </p:cNvSpPr>
          <p:nvPr/>
        </p:nvSpPr>
        <p:spPr bwMode="auto">
          <a:xfrm>
            <a:off x="5314950" y="881063"/>
            <a:ext cx="2770188" cy="2028825"/>
          </a:xfrm>
          <a:custGeom>
            <a:avLst/>
            <a:gdLst>
              <a:gd name="T0" fmla="*/ 0 w 1584"/>
              <a:gd name="T1" fmla="*/ 0 h 1392"/>
              <a:gd name="T2" fmla="*/ 144 w 1584"/>
              <a:gd name="T3" fmla="*/ 336 h 1392"/>
              <a:gd name="T4" fmla="*/ 432 w 1584"/>
              <a:gd name="T5" fmla="*/ 672 h 1392"/>
              <a:gd name="T6" fmla="*/ 960 w 1584"/>
              <a:gd name="T7" fmla="*/ 1104 h 1392"/>
              <a:gd name="T8" fmla="*/ 1584 w 1584"/>
              <a:gd name="T9" fmla="*/ 1392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1392"/>
              <a:gd name="T17" fmla="*/ 1584 w 1584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1392">
                <a:moveTo>
                  <a:pt x="0" y="0"/>
                </a:moveTo>
                <a:cubicBezTo>
                  <a:pt x="36" y="112"/>
                  <a:pt x="72" y="224"/>
                  <a:pt x="144" y="336"/>
                </a:cubicBezTo>
                <a:cubicBezTo>
                  <a:pt x="216" y="448"/>
                  <a:pt x="296" y="544"/>
                  <a:pt x="432" y="672"/>
                </a:cubicBezTo>
                <a:cubicBezTo>
                  <a:pt x="568" y="800"/>
                  <a:pt x="768" y="984"/>
                  <a:pt x="960" y="1104"/>
                </a:cubicBezTo>
                <a:cubicBezTo>
                  <a:pt x="1152" y="1224"/>
                  <a:pt x="1368" y="1308"/>
                  <a:pt x="1584" y="1392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3525838" y="2184400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8432800" y="2124075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1981200" y="914400"/>
            <a:ext cx="434975" cy="0"/>
          </a:xfrm>
          <a:prstGeom prst="line">
            <a:avLst/>
          </a:prstGeom>
          <a:noFill/>
          <a:ln w="317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2416175" y="900113"/>
            <a:ext cx="0" cy="395287"/>
          </a:xfrm>
          <a:prstGeom prst="line">
            <a:avLst/>
          </a:prstGeom>
          <a:noFill/>
          <a:ln w="317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2001838" y="920750"/>
            <a:ext cx="412750" cy="365125"/>
          </a:xfrm>
          <a:prstGeom prst="line">
            <a:avLst/>
          </a:prstGeom>
          <a:noFill/>
          <a:ln w="317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2393950" y="895350"/>
            <a:ext cx="45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33CCFF"/>
                </a:solidFill>
                <a:latin typeface="Arial" charset="0"/>
              </a:rPr>
              <a:t>C</a:t>
            </a:r>
            <a:r>
              <a:rPr lang="en-US" sz="1800" baseline="-16000">
                <a:solidFill>
                  <a:srgbClr val="33CCFF"/>
                </a:solidFill>
                <a:latin typeface="Arial" charset="0"/>
              </a:rPr>
              <a:t>C</a:t>
            </a:r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7269163" y="4556125"/>
            <a:ext cx="457200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V="1">
            <a:off x="7720013" y="4251325"/>
            <a:ext cx="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 flipV="1">
            <a:off x="7277100" y="4249738"/>
            <a:ext cx="4572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7720013" y="420687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tan</a:t>
            </a:r>
            <a:r>
              <a:rPr lang="en-US" sz="180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'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7847013" y="3803650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8058150" y="2771775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2827338" y="2801938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>
            <a:off x="1363663" y="1736725"/>
            <a:ext cx="2279650" cy="8683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1789113" y="2089150"/>
            <a:ext cx="423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600">
                <a:solidFill>
                  <a:srgbClr val="66FF66"/>
                </a:solidFill>
                <a:latin typeface="Arial" charset="0"/>
              </a:rPr>
              <a:t>C</a:t>
            </a:r>
            <a:r>
              <a:rPr lang="en-US" sz="1600" baseline="-16000">
                <a:solidFill>
                  <a:srgbClr val="66FF66"/>
                </a:solidFill>
                <a:latin typeface="Arial" charset="0"/>
              </a:rPr>
              <a:t>S</a:t>
            </a:r>
          </a:p>
        </p:txBody>
      </p:sp>
      <p:sp>
        <p:nvSpPr>
          <p:cNvPr id="35874" name="Freeform 34"/>
          <p:cNvSpPr>
            <a:spLocks/>
          </p:cNvSpPr>
          <p:nvPr/>
        </p:nvSpPr>
        <p:spPr bwMode="auto">
          <a:xfrm rot="-1098905">
            <a:off x="5446713" y="1057275"/>
            <a:ext cx="2695575" cy="1973263"/>
          </a:xfrm>
          <a:custGeom>
            <a:avLst/>
            <a:gdLst>
              <a:gd name="T0" fmla="*/ 0 w 2208"/>
              <a:gd name="T1" fmla="*/ 0 h 1208"/>
              <a:gd name="T2" fmla="*/ 192 w 2208"/>
              <a:gd name="T3" fmla="*/ 240 h 1208"/>
              <a:gd name="T4" fmla="*/ 624 w 2208"/>
              <a:gd name="T5" fmla="*/ 576 h 1208"/>
              <a:gd name="T6" fmla="*/ 1008 w 2208"/>
              <a:gd name="T7" fmla="*/ 768 h 1208"/>
              <a:gd name="T8" fmla="*/ 1584 w 2208"/>
              <a:gd name="T9" fmla="*/ 1008 h 1208"/>
              <a:gd name="T10" fmla="*/ 1968 w 2208"/>
              <a:gd name="T11" fmla="*/ 1152 h 1208"/>
              <a:gd name="T12" fmla="*/ 2160 w 2208"/>
              <a:gd name="T13" fmla="*/ 1200 h 1208"/>
              <a:gd name="T14" fmla="*/ 2208 w 2208"/>
              <a:gd name="T15" fmla="*/ 1200 h 1208"/>
              <a:gd name="T16" fmla="*/ 2160 w 2208"/>
              <a:gd name="T17" fmla="*/ 1200 h 1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8"/>
              <a:gd name="T28" fmla="*/ 0 h 1208"/>
              <a:gd name="T29" fmla="*/ 2208 w 2208"/>
              <a:gd name="T30" fmla="*/ 1208 h 12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8" h="1208">
                <a:moveTo>
                  <a:pt x="0" y="0"/>
                </a:moveTo>
                <a:cubicBezTo>
                  <a:pt x="44" y="72"/>
                  <a:pt x="88" y="144"/>
                  <a:pt x="192" y="240"/>
                </a:cubicBezTo>
                <a:cubicBezTo>
                  <a:pt x="296" y="336"/>
                  <a:pt x="488" y="488"/>
                  <a:pt x="624" y="576"/>
                </a:cubicBezTo>
                <a:cubicBezTo>
                  <a:pt x="760" y="664"/>
                  <a:pt x="848" y="696"/>
                  <a:pt x="1008" y="768"/>
                </a:cubicBezTo>
                <a:cubicBezTo>
                  <a:pt x="1168" y="840"/>
                  <a:pt x="1424" y="944"/>
                  <a:pt x="1584" y="1008"/>
                </a:cubicBezTo>
                <a:cubicBezTo>
                  <a:pt x="1744" y="1072"/>
                  <a:pt x="1872" y="1120"/>
                  <a:pt x="1968" y="1152"/>
                </a:cubicBezTo>
                <a:cubicBezTo>
                  <a:pt x="2064" y="1184"/>
                  <a:pt x="2120" y="1192"/>
                  <a:pt x="2160" y="1200"/>
                </a:cubicBezTo>
                <a:cubicBezTo>
                  <a:pt x="2200" y="1208"/>
                  <a:pt x="2208" y="1200"/>
                  <a:pt x="2208" y="1200"/>
                </a:cubicBezTo>
                <a:cubicBezTo>
                  <a:pt x="2208" y="1200"/>
                  <a:pt x="2184" y="1200"/>
                  <a:pt x="2160" y="1200"/>
                </a:cubicBezTo>
              </a:path>
            </a:pathLst>
          </a:custGeom>
          <a:noFill/>
          <a:ln w="444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>
            <a:off x="2178050" y="2352675"/>
            <a:ext cx="519113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 flipV="1">
            <a:off x="2174875" y="2149475"/>
            <a:ext cx="0" cy="2190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>
            <a:off x="2165350" y="2163763"/>
            <a:ext cx="522288" cy="18573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8" name="Text Box 40"/>
          <p:cNvSpPr txBox="1">
            <a:spLocks noChangeArrowheads="1"/>
          </p:cNvSpPr>
          <p:nvPr/>
        </p:nvSpPr>
        <p:spPr bwMode="auto">
          <a:xfrm>
            <a:off x="5035550" y="1811338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66FF66"/>
                </a:solidFill>
                <a:latin typeface="Arial" charset="0"/>
              </a:rPr>
              <a:t>OC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530225" y="4167188"/>
            <a:ext cx="24653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Stress Path No. 4</a:t>
            </a:r>
          </a:p>
          <a:p>
            <a:pPr algn="l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Drained OC Soil: </a:t>
            </a:r>
          </a:p>
          <a:p>
            <a:pPr algn="l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e</a:t>
            </a:r>
            <a:r>
              <a:rPr lang="en-US" sz="2000" baseline="-18000"/>
              <a:t>0</a:t>
            </a:r>
            <a:r>
              <a:rPr lang="en-US" sz="2000"/>
              <a:t>, </a:t>
            </a:r>
            <a:r>
              <a:rPr lang="en-US" sz="2000">
                <a:latin typeface="Symbol" pitchFamily="18" charset="2"/>
              </a:rPr>
              <a:t>s</a:t>
            </a:r>
            <a:r>
              <a:rPr lang="en-US" sz="2000" baseline="-20000"/>
              <a:t>vo</a:t>
            </a:r>
            <a:r>
              <a:rPr lang="en-US" sz="2000"/>
              <a:t>’, and OCR</a:t>
            </a:r>
          </a:p>
        </p:txBody>
      </p:sp>
      <p:sp>
        <p:nvSpPr>
          <p:cNvPr id="35880" name="Line 42"/>
          <p:cNvSpPr>
            <a:spLocks noChangeShapeType="1"/>
          </p:cNvSpPr>
          <p:nvPr/>
        </p:nvSpPr>
        <p:spPr bwMode="auto">
          <a:xfrm>
            <a:off x="5568950" y="6186488"/>
            <a:ext cx="2752725" cy="6350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1" name="Freeform 43"/>
          <p:cNvSpPr>
            <a:spLocks/>
          </p:cNvSpPr>
          <p:nvPr/>
        </p:nvSpPr>
        <p:spPr bwMode="auto">
          <a:xfrm>
            <a:off x="5402263" y="769938"/>
            <a:ext cx="3505200" cy="1917700"/>
          </a:xfrm>
          <a:custGeom>
            <a:avLst/>
            <a:gdLst>
              <a:gd name="T0" fmla="*/ 0 w 2208"/>
              <a:gd name="T1" fmla="*/ 0 h 1208"/>
              <a:gd name="T2" fmla="*/ 192 w 2208"/>
              <a:gd name="T3" fmla="*/ 240 h 1208"/>
              <a:gd name="T4" fmla="*/ 624 w 2208"/>
              <a:gd name="T5" fmla="*/ 576 h 1208"/>
              <a:gd name="T6" fmla="*/ 1008 w 2208"/>
              <a:gd name="T7" fmla="*/ 768 h 1208"/>
              <a:gd name="T8" fmla="*/ 1584 w 2208"/>
              <a:gd name="T9" fmla="*/ 1008 h 1208"/>
              <a:gd name="T10" fmla="*/ 1968 w 2208"/>
              <a:gd name="T11" fmla="*/ 1152 h 1208"/>
              <a:gd name="T12" fmla="*/ 2160 w 2208"/>
              <a:gd name="T13" fmla="*/ 1200 h 1208"/>
              <a:gd name="T14" fmla="*/ 2208 w 2208"/>
              <a:gd name="T15" fmla="*/ 1200 h 1208"/>
              <a:gd name="T16" fmla="*/ 2160 w 2208"/>
              <a:gd name="T17" fmla="*/ 1200 h 1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8"/>
              <a:gd name="T28" fmla="*/ 0 h 1208"/>
              <a:gd name="T29" fmla="*/ 2208 w 2208"/>
              <a:gd name="T30" fmla="*/ 1208 h 12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8" h="1208">
                <a:moveTo>
                  <a:pt x="0" y="0"/>
                </a:moveTo>
                <a:cubicBezTo>
                  <a:pt x="44" y="72"/>
                  <a:pt x="88" y="144"/>
                  <a:pt x="192" y="240"/>
                </a:cubicBezTo>
                <a:cubicBezTo>
                  <a:pt x="296" y="336"/>
                  <a:pt x="488" y="488"/>
                  <a:pt x="624" y="576"/>
                </a:cubicBezTo>
                <a:cubicBezTo>
                  <a:pt x="760" y="664"/>
                  <a:pt x="848" y="696"/>
                  <a:pt x="1008" y="768"/>
                </a:cubicBezTo>
                <a:cubicBezTo>
                  <a:pt x="1168" y="840"/>
                  <a:pt x="1424" y="944"/>
                  <a:pt x="1584" y="1008"/>
                </a:cubicBezTo>
                <a:cubicBezTo>
                  <a:pt x="1744" y="1072"/>
                  <a:pt x="1872" y="1120"/>
                  <a:pt x="1968" y="1152"/>
                </a:cubicBezTo>
                <a:cubicBezTo>
                  <a:pt x="2064" y="1184"/>
                  <a:pt x="2120" y="1192"/>
                  <a:pt x="2160" y="1200"/>
                </a:cubicBezTo>
                <a:cubicBezTo>
                  <a:pt x="2200" y="1208"/>
                  <a:pt x="2208" y="1200"/>
                  <a:pt x="2208" y="1200"/>
                </a:cubicBezTo>
                <a:cubicBezTo>
                  <a:pt x="2208" y="1200"/>
                  <a:pt x="2184" y="1200"/>
                  <a:pt x="2160" y="1200"/>
                </a:cubicBezTo>
              </a:path>
            </a:pathLst>
          </a:custGeom>
          <a:noFill/>
          <a:ln w="444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2" name="Line 47"/>
          <p:cNvSpPr>
            <a:spLocks noChangeShapeType="1"/>
          </p:cNvSpPr>
          <p:nvPr/>
        </p:nvSpPr>
        <p:spPr bwMode="auto">
          <a:xfrm flipH="1">
            <a:off x="5576888" y="3405188"/>
            <a:ext cx="36512" cy="2684462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1" name="Text Box 49"/>
          <p:cNvSpPr txBox="1">
            <a:spLocks noChangeArrowheads="1"/>
          </p:cNvSpPr>
          <p:nvPr/>
        </p:nvSpPr>
        <p:spPr bwMode="auto">
          <a:xfrm>
            <a:off x="352425" y="5381625"/>
            <a:ext cx="2917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>
                <a:solidFill>
                  <a:schemeClr val="bg1"/>
                </a:solidFill>
              </a:rPr>
              <a:t>Stress Path: </a:t>
            </a:r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chemeClr val="bg1"/>
                </a:solidFill>
              </a:rPr>
              <a:t>u = 0 </a:t>
            </a:r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496888" y="5868988"/>
            <a:ext cx="35702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>
                <a:solidFill>
                  <a:srgbClr val="00FFFF"/>
                </a:solidFill>
              </a:rPr>
              <a:t>Dilatancy:  </a:t>
            </a:r>
            <a:r>
              <a:rPr lang="en-US" sz="2000">
                <a:solidFill>
                  <a:srgbClr val="00FFFF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rgbClr val="00FFFF"/>
                </a:solidFill>
              </a:rPr>
              <a:t>V/V</a:t>
            </a:r>
            <a:r>
              <a:rPr lang="en-US" sz="2000" baseline="-25000">
                <a:solidFill>
                  <a:srgbClr val="00FFFF"/>
                </a:solidFill>
              </a:rPr>
              <a:t>0</a:t>
            </a:r>
            <a:r>
              <a:rPr lang="en-US" sz="2000">
                <a:solidFill>
                  <a:srgbClr val="00FFFF"/>
                </a:solidFill>
              </a:rPr>
              <a:t> &gt; 0 </a:t>
            </a:r>
          </a:p>
        </p:txBody>
      </p:sp>
      <p:sp>
        <p:nvSpPr>
          <p:cNvPr id="35885" name="Oval 51"/>
          <p:cNvSpPr>
            <a:spLocks noChangeArrowheads="1"/>
          </p:cNvSpPr>
          <p:nvPr/>
        </p:nvSpPr>
        <p:spPr bwMode="auto">
          <a:xfrm>
            <a:off x="1635125" y="1820863"/>
            <a:ext cx="139700" cy="1349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715963" y="1684338"/>
            <a:ext cx="5192712" cy="4903787"/>
            <a:chOff x="451" y="1061"/>
            <a:chExt cx="3271" cy="3089"/>
          </a:xfrm>
        </p:grpSpPr>
        <p:sp>
          <p:nvSpPr>
            <p:cNvPr id="35894" name="Line 38"/>
            <p:cNvSpPr>
              <a:spLocks noChangeShapeType="1"/>
            </p:cNvSpPr>
            <p:nvPr/>
          </p:nvSpPr>
          <p:spPr bwMode="auto">
            <a:xfrm flipH="1">
              <a:off x="1051" y="1174"/>
              <a:ext cx="13" cy="9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39"/>
            <p:cNvSpPr txBox="1">
              <a:spLocks noChangeArrowheads="1"/>
            </p:cNvSpPr>
            <p:nvPr/>
          </p:nvSpPr>
          <p:spPr bwMode="auto">
            <a:xfrm>
              <a:off x="889" y="2085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rgbClr val="99FFCC"/>
                  </a:solidFill>
                  <a:latin typeface="Symbol" pitchFamily="18" charset="2"/>
                </a:rPr>
                <a:t>s</a:t>
              </a:r>
              <a:r>
                <a:rPr lang="en-US" sz="2400" b="0" baseline="-16000">
                  <a:solidFill>
                    <a:srgbClr val="99FFCC"/>
                  </a:solidFill>
                  <a:latin typeface="Arial" charset="0"/>
                </a:rPr>
                <a:t>vo</a:t>
              </a:r>
              <a:r>
                <a:rPr lang="en-US" sz="2400" b="0">
                  <a:solidFill>
                    <a:srgbClr val="99FFCC"/>
                  </a:solidFill>
                  <a:latin typeface="Arial" charset="0"/>
                </a:rPr>
                <a:t>'</a:t>
              </a:r>
            </a:p>
          </p:txBody>
        </p:sp>
        <p:sp>
          <p:nvSpPr>
            <p:cNvPr id="35896" name="Line 44"/>
            <p:cNvSpPr>
              <a:spLocks noChangeShapeType="1"/>
            </p:cNvSpPr>
            <p:nvPr/>
          </p:nvSpPr>
          <p:spPr bwMode="auto">
            <a:xfrm>
              <a:off x="681" y="1180"/>
              <a:ext cx="2941" cy="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7" name="Text Box 45"/>
            <p:cNvSpPr txBox="1">
              <a:spLocks noChangeArrowheads="1"/>
            </p:cNvSpPr>
            <p:nvPr/>
          </p:nvSpPr>
          <p:spPr bwMode="auto">
            <a:xfrm>
              <a:off x="451" y="1061"/>
              <a:ext cx="2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b="0">
                  <a:solidFill>
                    <a:srgbClr val="99FFCC"/>
                  </a:solidFill>
                </a:rPr>
                <a:t>e</a:t>
              </a:r>
              <a:r>
                <a:rPr lang="en-US" sz="1800" b="0" baseline="-16000">
                  <a:solidFill>
                    <a:srgbClr val="99FFCC"/>
                  </a:solidFill>
                  <a:latin typeface="Arial" charset="0"/>
                </a:rPr>
                <a:t>0</a:t>
              </a:r>
              <a:endParaRPr lang="en-US" sz="1800" b="0">
                <a:solidFill>
                  <a:srgbClr val="99FFCC"/>
                </a:solidFill>
                <a:latin typeface="Arial" charset="0"/>
              </a:endParaRPr>
            </a:p>
          </p:txBody>
        </p:sp>
        <p:sp>
          <p:nvSpPr>
            <p:cNvPr id="35898" name="Line 46"/>
            <p:cNvSpPr>
              <a:spLocks noChangeShapeType="1"/>
            </p:cNvSpPr>
            <p:nvPr/>
          </p:nvSpPr>
          <p:spPr bwMode="auto">
            <a:xfrm flipH="1">
              <a:off x="3540" y="1171"/>
              <a:ext cx="18" cy="95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9" name="Text Box 48"/>
            <p:cNvSpPr txBox="1">
              <a:spLocks noChangeArrowheads="1"/>
            </p:cNvSpPr>
            <p:nvPr/>
          </p:nvSpPr>
          <p:spPr bwMode="auto">
            <a:xfrm>
              <a:off x="3318" y="3862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rgbClr val="99FFCC"/>
                  </a:solidFill>
                  <a:latin typeface="Symbol" pitchFamily="18" charset="2"/>
                </a:rPr>
                <a:t>s</a:t>
              </a:r>
              <a:r>
                <a:rPr lang="en-US" sz="2400" b="0" baseline="-16000">
                  <a:solidFill>
                    <a:srgbClr val="99FFCC"/>
                  </a:solidFill>
                  <a:latin typeface="Arial" charset="0"/>
                </a:rPr>
                <a:t>vo</a:t>
              </a:r>
              <a:r>
                <a:rPr lang="en-US" sz="2400" b="0">
                  <a:solidFill>
                    <a:srgbClr val="99FFCC"/>
                  </a:solidFill>
                  <a:latin typeface="Arial" charset="0"/>
                </a:rPr>
                <a:t>'</a:t>
              </a:r>
            </a:p>
          </p:txBody>
        </p:sp>
        <p:sp>
          <p:nvSpPr>
            <p:cNvPr id="35900" name="Oval 52"/>
            <p:cNvSpPr>
              <a:spLocks noChangeArrowheads="1"/>
            </p:cNvSpPr>
            <p:nvPr/>
          </p:nvSpPr>
          <p:spPr bwMode="auto">
            <a:xfrm>
              <a:off x="3515" y="1153"/>
              <a:ext cx="88" cy="8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1" name="Oval 53"/>
            <p:cNvSpPr>
              <a:spLocks noChangeArrowheads="1"/>
            </p:cNvSpPr>
            <p:nvPr/>
          </p:nvSpPr>
          <p:spPr bwMode="auto">
            <a:xfrm>
              <a:off x="3460" y="3826"/>
              <a:ext cx="111" cy="9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26" name="Oval 54"/>
          <p:cNvSpPr>
            <a:spLocks noChangeArrowheads="1"/>
          </p:cNvSpPr>
          <p:nvPr/>
        </p:nvSpPr>
        <p:spPr bwMode="auto">
          <a:xfrm>
            <a:off x="1630363" y="1266825"/>
            <a:ext cx="147637" cy="1428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7" name="Oval 55"/>
          <p:cNvSpPr>
            <a:spLocks noChangeArrowheads="1"/>
          </p:cNvSpPr>
          <p:nvPr/>
        </p:nvSpPr>
        <p:spPr bwMode="auto">
          <a:xfrm>
            <a:off x="5597525" y="1368425"/>
            <a:ext cx="139700" cy="1349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8" name="Oval 56"/>
          <p:cNvSpPr>
            <a:spLocks noChangeArrowheads="1"/>
          </p:cNvSpPr>
          <p:nvPr/>
        </p:nvSpPr>
        <p:spPr bwMode="auto">
          <a:xfrm>
            <a:off x="5511800" y="5475288"/>
            <a:ext cx="139700" cy="1349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90" name="Text Box 58"/>
          <p:cNvSpPr txBox="1">
            <a:spLocks noChangeArrowheads="1"/>
          </p:cNvSpPr>
          <p:nvPr/>
        </p:nvSpPr>
        <p:spPr bwMode="auto">
          <a:xfrm>
            <a:off x="6159500" y="3328988"/>
            <a:ext cx="2435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Effective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0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28733" name="Line 61"/>
          <p:cNvSpPr>
            <a:spLocks noChangeShapeType="1"/>
          </p:cNvSpPr>
          <p:nvPr/>
        </p:nvSpPr>
        <p:spPr bwMode="auto">
          <a:xfrm flipV="1">
            <a:off x="5573713" y="5575300"/>
            <a:ext cx="15875" cy="488950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4" name="Line 62"/>
          <p:cNvSpPr>
            <a:spLocks noChangeShapeType="1"/>
          </p:cNvSpPr>
          <p:nvPr/>
        </p:nvSpPr>
        <p:spPr bwMode="auto">
          <a:xfrm flipV="1">
            <a:off x="5659438" y="1504950"/>
            <a:ext cx="7937" cy="347663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5" name="Line 63"/>
          <p:cNvSpPr>
            <a:spLocks noChangeShapeType="1"/>
          </p:cNvSpPr>
          <p:nvPr/>
        </p:nvSpPr>
        <p:spPr bwMode="auto">
          <a:xfrm flipV="1">
            <a:off x="1697038" y="1395413"/>
            <a:ext cx="7937" cy="422275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3" grpId="0"/>
      <p:bldP spid="28721" grpId="0"/>
      <p:bldP spid="28722" grpId="0"/>
      <p:bldP spid="28726" grpId="0" animBg="1"/>
      <p:bldP spid="28727" grpId="0" animBg="1"/>
      <p:bldP spid="28728" grpId="0" animBg="1"/>
      <p:bldP spid="28733" grpId="0" animBg="1"/>
      <p:bldP spid="28734" grpId="0" animBg="1"/>
      <p:bldP spid="287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8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</a:rPr>
              <a:t>Critical state soil mechanics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977900"/>
            <a:ext cx="82296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Initial state:  e</a:t>
            </a:r>
            <a:r>
              <a:rPr lang="en-US" sz="2800" baseline="-18000" smtClean="0">
                <a:solidFill>
                  <a:schemeClr val="bg1"/>
                </a:solidFill>
                <a:latin typeface="Comic Sans MS" pitchFamily="66" charset="0"/>
              </a:rPr>
              <a:t>0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80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800" baseline="-18000" smtClean="0">
                <a:solidFill>
                  <a:schemeClr val="bg1"/>
                </a:solidFill>
                <a:latin typeface="Comic Sans MS" pitchFamily="66" charset="0"/>
              </a:rPr>
              <a:t>vo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’, and OCR = </a:t>
            </a:r>
            <a:r>
              <a:rPr lang="en-US" sz="280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800" baseline="-18000" smtClean="0">
                <a:solidFill>
                  <a:schemeClr val="bg1"/>
                </a:solidFill>
                <a:latin typeface="Comic Sans MS" pitchFamily="66" charset="0"/>
              </a:rPr>
              <a:t>p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’/</a:t>
            </a:r>
            <a:r>
              <a:rPr lang="en-US" sz="280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800" baseline="-18000" smtClean="0">
                <a:solidFill>
                  <a:schemeClr val="bg1"/>
                </a:solidFill>
                <a:latin typeface="Comic Sans MS" pitchFamily="66" charset="0"/>
              </a:rPr>
              <a:t>vo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’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Soil constants:  </a:t>
            </a:r>
            <a:r>
              <a:rPr lang="en-US" sz="2800" smtClean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’, C</a:t>
            </a:r>
            <a:r>
              <a:rPr lang="en-US" sz="2800" baseline="-25000" smtClean="0">
                <a:solidFill>
                  <a:schemeClr val="bg1"/>
                </a:solidFill>
                <a:latin typeface="Comic Sans MS" pitchFamily="66" charset="0"/>
              </a:rPr>
              <a:t>c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, and C</a:t>
            </a:r>
            <a:r>
              <a:rPr lang="en-US" sz="2800" baseline="-25000" smtClean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   (</a:t>
            </a:r>
            <a:r>
              <a:rPr lang="en-US" sz="280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 = 1-C</a:t>
            </a:r>
            <a:r>
              <a:rPr lang="en-US" sz="2800" baseline="-18000" smtClean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/C</a:t>
            </a:r>
            <a:r>
              <a:rPr lang="en-US" sz="2800" baseline="-16000" smtClean="0">
                <a:solidFill>
                  <a:schemeClr val="bg1"/>
                </a:solidFill>
                <a:latin typeface="Comic Sans MS" pitchFamily="66" charset="0"/>
              </a:rPr>
              <a:t>c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For NC soil (OCR =1): </a:t>
            </a:r>
          </a:p>
          <a:p>
            <a:pPr lvl="1" eaLnBrk="1" hangingPunct="1">
              <a:lnSpc>
                <a:spcPct val="125000"/>
              </a:lnSpc>
              <a:spcAft>
                <a:spcPct val="10000"/>
              </a:spcAft>
              <a:buClr>
                <a:srgbClr val="FF9900"/>
              </a:buClr>
              <a:buSzPct val="65000"/>
              <a:buFont typeface="Wingdings" pitchFamily="2" charset="2"/>
              <a:buChar char="q"/>
            </a:pP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Undrained (</a:t>
            </a:r>
            <a:r>
              <a:rPr lang="en-US" sz="2400" smtClean="0">
                <a:solidFill>
                  <a:srgbClr val="00FFFF"/>
                </a:solidFill>
                <a:latin typeface="Symbol" pitchFamily="18" charset="2"/>
              </a:rPr>
              <a:t>e</a:t>
            </a:r>
            <a:r>
              <a:rPr lang="en-US" sz="2400" baseline="-18000" smtClean="0">
                <a:solidFill>
                  <a:srgbClr val="00FFFF"/>
                </a:solidFill>
                <a:latin typeface="Comic Sans MS" pitchFamily="66" charset="0"/>
              </a:rPr>
              <a:t>vol</a:t>
            </a: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 = 0):   +</a:t>
            </a:r>
            <a:r>
              <a:rPr lang="en-US" sz="2400" smtClean="0">
                <a:solidFill>
                  <a:srgbClr val="00FFFF"/>
                </a:solidFill>
                <a:latin typeface="Symbol" pitchFamily="18" charset="2"/>
              </a:rPr>
              <a:t>D</a:t>
            </a: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u and </a:t>
            </a:r>
            <a:r>
              <a:rPr lang="en-US" sz="2400" smtClean="0">
                <a:solidFill>
                  <a:srgbClr val="00FFFF"/>
                </a:solidFill>
                <a:latin typeface="Symbol" pitchFamily="18" charset="2"/>
              </a:rPr>
              <a:t>t</a:t>
            </a:r>
            <a:r>
              <a:rPr lang="en-US" sz="2400" baseline="-18000" smtClean="0">
                <a:solidFill>
                  <a:srgbClr val="00FFFF"/>
                </a:solidFill>
                <a:latin typeface="Comic Sans MS" pitchFamily="66" charset="0"/>
              </a:rPr>
              <a:t>max</a:t>
            </a: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 = s</a:t>
            </a:r>
            <a:r>
              <a:rPr lang="en-US" sz="2400" baseline="-20000" smtClean="0">
                <a:solidFill>
                  <a:srgbClr val="00FFFF"/>
                </a:solidFill>
                <a:latin typeface="Comic Sans MS" pitchFamily="66" charset="0"/>
              </a:rPr>
              <a:t>u</a:t>
            </a: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 = c</a:t>
            </a:r>
            <a:r>
              <a:rPr lang="en-US" sz="2400" baseline="-18000" smtClean="0">
                <a:solidFill>
                  <a:srgbClr val="00FFFF"/>
                </a:solidFill>
                <a:latin typeface="Comic Sans MS" pitchFamily="66" charset="0"/>
              </a:rPr>
              <a:t>u</a:t>
            </a:r>
          </a:p>
          <a:p>
            <a:pPr lvl="1" eaLnBrk="1" hangingPunct="1">
              <a:lnSpc>
                <a:spcPct val="125000"/>
              </a:lnSpc>
              <a:spcAft>
                <a:spcPct val="10000"/>
              </a:spcAft>
              <a:buClr>
                <a:srgbClr val="FF9900"/>
              </a:buClr>
              <a:buSzPct val="65000"/>
              <a:buFont typeface="Wingdings" pitchFamily="2" charset="2"/>
              <a:buChar char="q"/>
            </a:pP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Drained  (</a:t>
            </a:r>
            <a:r>
              <a:rPr lang="en-US" sz="2400" smtClean="0">
                <a:solidFill>
                  <a:srgbClr val="00FFFF"/>
                </a:solidFill>
                <a:latin typeface="Symbol" pitchFamily="18" charset="2"/>
              </a:rPr>
              <a:t>D</a:t>
            </a: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u = 0) and contractive (</a:t>
            </a:r>
            <a:r>
              <a:rPr lang="en-US" sz="1800" smtClean="0">
                <a:solidFill>
                  <a:srgbClr val="00FFFF"/>
                </a:solidFill>
                <a:latin typeface="Comic Sans MS" pitchFamily="66" charset="0"/>
              </a:rPr>
              <a:t>decrease</a:t>
            </a: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 </a:t>
            </a:r>
            <a:r>
              <a:rPr lang="en-US" sz="2400" smtClean="0">
                <a:solidFill>
                  <a:srgbClr val="00FFFF"/>
                </a:solidFill>
                <a:latin typeface="Symbol" pitchFamily="18" charset="2"/>
              </a:rPr>
              <a:t>e</a:t>
            </a:r>
            <a:r>
              <a:rPr lang="en-US" sz="2400" baseline="-18000" smtClean="0">
                <a:solidFill>
                  <a:srgbClr val="00FFFF"/>
                </a:solidFill>
                <a:latin typeface="Comic Sans MS" pitchFamily="66" charset="0"/>
              </a:rPr>
              <a:t>vol</a:t>
            </a: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125000"/>
              </a:lnSpc>
              <a:spcAft>
                <a:spcPct val="10000"/>
              </a:spcAft>
              <a:buClr>
                <a:schemeClr val="bg1"/>
              </a:buClr>
              <a:buSzPct val="105000"/>
            </a:pPr>
            <a:r>
              <a:rPr lang="en-US" sz="2800" smtClean="0">
                <a:solidFill>
                  <a:srgbClr val="00FFFF"/>
                </a:solidFill>
                <a:latin typeface="Comic Sans MS" pitchFamily="66" charset="0"/>
              </a:rPr>
              <a:t> 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For OC soil: </a:t>
            </a:r>
          </a:p>
          <a:p>
            <a:pPr lvl="1" eaLnBrk="1" hangingPunct="1">
              <a:lnSpc>
                <a:spcPct val="125000"/>
              </a:lnSpc>
              <a:spcAft>
                <a:spcPct val="10000"/>
              </a:spcAft>
              <a:buClr>
                <a:srgbClr val="FF9900"/>
              </a:buClr>
              <a:buSzPct val="65000"/>
              <a:buFont typeface="Wingdings" pitchFamily="2" charset="2"/>
              <a:buChar char="q"/>
            </a:pP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Undrained (</a:t>
            </a:r>
            <a:r>
              <a:rPr lang="en-US" sz="2400" smtClean="0">
                <a:solidFill>
                  <a:srgbClr val="00FFFF"/>
                </a:solidFill>
                <a:latin typeface="Symbol" pitchFamily="18" charset="2"/>
              </a:rPr>
              <a:t>e</a:t>
            </a:r>
            <a:r>
              <a:rPr lang="en-US" sz="2400" baseline="-18000" smtClean="0">
                <a:solidFill>
                  <a:srgbClr val="00FFFF"/>
                </a:solidFill>
                <a:latin typeface="Comic Sans MS" pitchFamily="66" charset="0"/>
              </a:rPr>
              <a:t>vol</a:t>
            </a: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 = 0):   -</a:t>
            </a:r>
            <a:r>
              <a:rPr lang="en-US" sz="2400" smtClean="0">
                <a:solidFill>
                  <a:srgbClr val="00FFFF"/>
                </a:solidFill>
                <a:latin typeface="Symbol" pitchFamily="18" charset="2"/>
              </a:rPr>
              <a:t>D</a:t>
            </a: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u and </a:t>
            </a:r>
            <a:r>
              <a:rPr lang="en-US" sz="2400" smtClean="0">
                <a:solidFill>
                  <a:srgbClr val="00FFFF"/>
                </a:solidFill>
                <a:latin typeface="Symbol" pitchFamily="18" charset="2"/>
              </a:rPr>
              <a:t>t</a:t>
            </a:r>
            <a:r>
              <a:rPr lang="en-US" sz="2400" baseline="-18000" smtClean="0">
                <a:solidFill>
                  <a:srgbClr val="00FFFF"/>
                </a:solidFill>
                <a:latin typeface="Comic Sans MS" pitchFamily="66" charset="0"/>
              </a:rPr>
              <a:t>max</a:t>
            </a: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 = s</a:t>
            </a:r>
            <a:r>
              <a:rPr lang="en-US" sz="2400" baseline="-20000" smtClean="0">
                <a:solidFill>
                  <a:srgbClr val="00FFFF"/>
                </a:solidFill>
                <a:latin typeface="Comic Sans MS" pitchFamily="66" charset="0"/>
              </a:rPr>
              <a:t>u</a:t>
            </a: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 = c</a:t>
            </a:r>
            <a:r>
              <a:rPr lang="en-US" sz="2400" baseline="-18000" smtClean="0">
                <a:solidFill>
                  <a:srgbClr val="00FFFF"/>
                </a:solidFill>
                <a:latin typeface="Comic Sans MS" pitchFamily="66" charset="0"/>
              </a:rPr>
              <a:t>u</a:t>
            </a:r>
          </a:p>
          <a:p>
            <a:pPr lvl="1" eaLnBrk="1" hangingPunct="1">
              <a:lnSpc>
                <a:spcPct val="125000"/>
              </a:lnSpc>
              <a:spcAft>
                <a:spcPct val="10000"/>
              </a:spcAft>
              <a:buClr>
                <a:srgbClr val="FF9900"/>
              </a:buClr>
              <a:buSzPct val="65000"/>
              <a:buFont typeface="Wingdings" pitchFamily="2" charset="2"/>
              <a:buChar char="q"/>
            </a:pP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Drained  (</a:t>
            </a:r>
            <a:r>
              <a:rPr lang="en-US" sz="2400" smtClean="0">
                <a:solidFill>
                  <a:srgbClr val="00FFFF"/>
                </a:solidFill>
                <a:latin typeface="Symbol" pitchFamily="18" charset="2"/>
              </a:rPr>
              <a:t>D</a:t>
            </a: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u = 0) and dilative (</a:t>
            </a:r>
            <a:r>
              <a:rPr lang="en-US" sz="1800" smtClean="0">
                <a:solidFill>
                  <a:srgbClr val="00FFFF"/>
                </a:solidFill>
                <a:latin typeface="Comic Sans MS" pitchFamily="66" charset="0"/>
              </a:rPr>
              <a:t>Increase</a:t>
            </a: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 </a:t>
            </a:r>
            <a:r>
              <a:rPr lang="en-US" sz="2400" smtClean="0">
                <a:solidFill>
                  <a:srgbClr val="00FFFF"/>
                </a:solidFill>
                <a:latin typeface="Symbol" pitchFamily="18" charset="2"/>
              </a:rPr>
              <a:t>e</a:t>
            </a:r>
            <a:r>
              <a:rPr lang="en-US" sz="2400" baseline="-18000" smtClean="0">
                <a:solidFill>
                  <a:srgbClr val="00FFFF"/>
                </a:solidFill>
                <a:latin typeface="Comic Sans MS" pitchFamily="66" charset="0"/>
              </a:rPr>
              <a:t>vol</a:t>
            </a: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) </a:t>
            </a:r>
          </a:p>
          <a:p>
            <a:pPr lvl="1" eaLnBrk="1" hangingPunct="1">
              <a:lnSpc>
                <a:spcPct val="125000"/>
              </a:lnSpc>
              <a:spcAft>
                <a:spcPct val="10000"/>
              </a:spcAft>
            </a:pPr>
            <a:endParaRPr lang="en-US" sz="2400" smtClean="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7213" y="5761038"/>
            <a:ext cx="2874962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>
                <a:solidFill>
                  <a:srgbClr val="FFFF99"/>
                </a:solidFill>
                <a:latin typeface="Arial" charset="0"/>
              </a:rPr>
              <a:t>There’s more !   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073400" y="5862638"/>
            <a:ext cx="66960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Semi-drained, Partly undrained, Cyclic response…..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63563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  <a:latin typeface="Comic Sans MS" pitchFamily="66" charset="0"/>
              </a:rPr>
              <a:t>Equivalent Stress Concept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 flipV="1">
            <a:off x="1143000" y="609600"/>
            <a:ext cx="0" cy="2667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1143000" y="3276600"/>
            <a:ext cx="3200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4800600" y="3276600"/>
            <a:ext cx="4038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4800600" y="762000"/>
            <a:ext cx="0" cy="2514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4800600" y="3581400"/>
            <a:ext cx="0" cy="25908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800600" y="6172200"/>
            <a:ext cx="3962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281363" y="3330575"/>
            <a:ext cx="1147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 i="1">
                <a:solidFill>
                  <a:srgbClr val="99FFCC"/>
                </a:solidFill>
                <a:latin typeface="Arial" charset="0"/>
              </a:rPr>
              <a:t>Log </a:t>
            </a:r>
            <a:r>
              <a:rPr lang="en-US" sz="2400" i="1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400" i="1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400" i="1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554913" y="6257925"/>
            <a:ext cx="1279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99FFCC"/>
                </a:solidFill>
                <a:latin typeface="Arial" charset="0"/>
              </a:rPr>
              <a:t>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0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 rot="-5400000">
            <a:off x="3498056" y="4725194"/>
            <a:ext cx="1789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99FFCC"/>
                </a:solidFill>
                <a:latin typeface="Arial" charset="0"/>
              </a:rPr>
              <a:t>Shear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t</a:t>
            </a:r>
            <a:endParaRPr lang="en-US" sz="20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 rot="-5400000">
            <a:off x="-506412" y="1760537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99FFCC"/>
                </a:solidFill>
                <a:latin typeface="Arial" charset="0"/>
              </a:rPr>
              <a:t>Void Ratio, e</a:t>
            </a:r>
            <a:endParaRPr lang="en-US" sz="20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1524000" y="685800"/>
            <a:ext cx="2438400" cy="2209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1330325" y="962025"/>
            <a:ext cx="2254250" cy="2039938"/>
          </a:xfrm>
          <a:prstGeom prst="line">
            <a:avLst/>
          </a:prstGeom>
          <a:noFill/>
          <a:ln w="603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4876800" y="3962400"/>
            <a:ext cx="2971800" cy="2133600"/>
          </a:xfrm>
          <a:prstGeom prst="line">
            <a:avLst/>
          </a:prstGeom>
          <a:noFill/>
          <a:ln w="666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V="1">
            <a:off x="4889500" y="6130925"/>
            <a:ext cx="1846263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Freeform 17"/>
          <p:cNvSpPr>
            <a:spLocks/>
          </p:cNvSpPr>
          <p:nvPr/>
        </p:nvSpPr>
        <p:spPr bwMode="auto">
          <a:xfrm>
            <a:off x="5314950" y="881063"/>
            <a:ext cx="2770188" cy="2028825"/>
          </a:xfrm>
          <a:custGeom>
            <a:avLst/>
            <a:gdLst>
              <a:gd name="T0" fmla="*/ 0 w 1584"/>
              <a:gd name="T1" fmla="*/ 0 h 1392"/>
              <a:gd name="T2" fmla="*/ 144 w 1584"/>
              <a:gd name="T3" fmla="*/ 336 h 1392"/>
              <a:gd name="T4" fmla="*/ 432 w 1584"/>
              <a:gd name="T5" fmla="*/ 672 h 1392"/>
              <a:gd name="T6" fmla="*/ 960 w 1584"/>
              <a:gd name="T7" fmla="*/ 1104 h 1392"/>
              <a:gd name="T8" fmla="*/ 1584 w 1584"/>
              <a:gd name="T9" fmla="*/ 1392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1392"/>
              <a:gd name="T17" fmla="*/ 1584 w 1584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1392">
                <a:moveTo>
                  <a:pt x="0" y="0"/>
                </a:moveTo>
                <a:cubicBezTo>
                  <a:pt x="36" y="112"/>
                  <a:pt x="72" y="224"/>
                  <a:pt x="144" y="336"/>
                </a:cubicBezTo>
                <a:cubicBezTo>
                  <a:pt x="216" y="448"/>
                  <a:pt x="296" y="544"/>
                  <a:pt x="432" y="672"/>
                </a:cubicBezTo>
                <a:cubicBezTo>
                  <a:pt x="568" y="800"/>
                  <a:pt x="768" y="984"/>
                  <a:pt x="960" y="1104"/>
                </a:cubicBezTo>
                <a:cubicBezTo>
                  <a:pt x="1152" y="1224"/>
                  <a:pt x="1368" y="1308"/>
                  <a:pt x="1584" y="1392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2581275" y="1338263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7383463" y="1854200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1981200" y="914400"/>
            <a:ext cx="434975" cy="0"/>
          </a:xfrm>
          <a:prstGeom prst="line">
            <a:avLst/>
          </a:prstGeom>
          <a:noFill/>
          <a:ln w="317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416175" y="900113"/>
            <a:ext cx="0" cy="395287"/>
          </a:xfrm>
          <a:prstGeom prst="line">
            <a:avLst/>
          </a:prstGeom>
          <a:noFill/>
          <a:ln w="317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2001838" y="920750"/>
            <a:ext cx="412750" cy="365125"/>
          </a:xfrm>
          <a:prstGeom prst="line">
            <a:avLst/>
          </a:prstGeom>
          <a:noFill/>
          <a:ln w="317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2393950" y="895350"/>
            <a:ext cx="45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33CCFF"/>
                </a:solidFill>
                <a:latin typeface="Arial" charset="0"/>
              </a:rPr>
              <a:t>C</a:t>
            </a:r>
            <a:r>
              <a:rPr lang="en-US" sz="1800" baseline="-16000">
                <a:solidFill>
                  <a:srgbClr val="33CCFF"/>
                </a:solidFill>
                <a:latin typeface="Arial" charset="0"/>
              </a:rPr>
              <a:t>C</a:t>
            </a:r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7269163" y="4556125"/>
            <a:ext cx="457200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 flipV="1">
            <a:off x="7720013" y="4251325"/>
            <a:ext cx="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V="1">
            <a:off x="7277100" y="4249738"/>
            <a:ext cx="4572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7720013" y="420687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tan</a:t>
            </a:r>
            <a:r>
              <a:rPr lang="en-US" sz="180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'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7847013" y="3803650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8058150" y="279717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3455988" y="28575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1363663" y="1736725"/>
            <a:ext cx="2279650" cy="8683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1789113" y="2089150"/>
            <a:ext cx="423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600">
                <a:solidFill>
                  <a:srgbClr val="66FF66"/>
                </a:solidFill>
                <a:latin typeface="Arial" charset="0"/>
              </a:rPr>
              <a:t>C</a:t>
            </a:r>
            <a:r>
              <a:rPr lang="en-US" sz="1600" baseline="-16000">
                <a:solidFill>
                  <a:srgbClr val="66FF66"/>
                </a:solidFill>
                <a:latin typeface="Arial" charset="0"/>
              </a:rPr>
              <a:t>S</a:t>
            </a:r>
          </a:p>
        </p:txBody>
      </p:sp>
      <p:sp>
        <p:nvSpPr>
          <p:cNvPr id="37921" name="Freeform 33"/>
          <p:cNvSpPr>
            <a:spLocks/>
          </p:cNvSpPr>
          <p:nvPr/>
        </p:nvSpPr>
        <p:spPr bwMode="auto">
          <a:xfrm rot="-1098905">
            <a:off x="5446713" y="1057275"/>
            <a:ext cx="2695575" cy="1973263"/>
          </a:xfrm>
          <a:custGeom>
            <a:avLst/>
            <a:gdLst>
              <a:gd name="T0" fmla="*/ 0 w 2208"/>
              <a:gd name="T1" fmla="*/ 0 h 1208"/>
              <a:gd name="T2" fmla="*/ 192 w 2208"/>
              <a:gd name="T3" fmla="*/ 240 h 1208"/>
              <a:gd name="T4" fmla="*/ 624 w 2208"/>
              <a:gd name="T5" fmla="*/ 576 h 1208"/>
              <a:gd name="T6" fmla="*/ 1008 w 2208"/>
              <a:gd name="T7" fmla="*/ 768 h 1208"/>
              <a:gd name="T8" fmla="*/ 1584 w 2208"/>
              <a:gd name="T9" fmla="*/ 1008 h 1208"/>
              <a:gd name="T10" fmla="*/ 1968 w 2208"/>
              <a:gd name="T11" fmla="*/ 1152 h 1208"/>
              <a:gd name="T12" fmla="*/ 2160 w 2208"/>
              <a:gd name="T13" fmla="*/ 1200 h 1208"/>
              <a:gd name="T14" fmla="*/ 2208 w 2208"/>
              <a:gd name="T15" fmla="*/ 1200 h 1208"/>
              <a:gd name="T16" fmla="*/ 2160 w 2208"/>
              <a:gd name="T17" fmla="*/ 1200 h 1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8"/>
              <a:gd name="T28" fmla="*/ 0 h 1208"/>
              <a:gd name="T29" fmla="*/ 2208 w 2208"/>
              <a:gd name="T30" fmla="*/ 1208 h 12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8" h="1208">
                <a:moveTo>
                  <a:pt x="0" y="0"/>
                </a:moveTo>
                <a:cubicBezTo>
                  <a:pt x="44" y="72"/>
                  <a:pt x="88" y="144"/>
                  <a:pt x="192" y="240"/>
                </a:cubicBezTo>
                <a:cubicBezTo>
                  <a:pt x="296" y="336"/>
                  <a:pt x="488" y="488"/>
                  <a:pt x="624" y="576"/>
                </a:cubicBezTo>
                <a:cubicBezTo>
                  <a:pt x="760" y="664"/>
                  <a:pt x="848" y="696"/>
                  <a:pt x="1008" y="768"/>
                </a:cubicBezTo>
                <a:cubicBezTo>
                  <a:pt x="1168" y="840"/>
                  <a:pt x="1424" y="944"/>
                  <a:pt x="1584" y="1008"/>
                </a:cubicBezTo>
                <a:cubicBezTo>
                  <a:pt x="1744" y="1072"/>
                  <a:pt x="1872" y="1120"/>
                  <a:pt x="1968" y="1152"/>
                </a:cubicBezTo>
                <a:cubicBezTo>
                  <a:pt x="2064" y="1184"/>
                  <a:pt x="2120" y="1192"/>
                  <a:pt x="2160" y="1200"/>
                </a:cubicBezTo>
                <a:cubicBezTo>
                  <a:pt x="2200" y="1208"/>
                  <a:pt x="2208" y="1200"/>
                  <a:pt x="2208" y="1200"/>
                </a:cubicBezTo>
                <a:cubicBezTo>
                  <a:pt x="2208" y="1200"/>
                  <a:pt x="2184" y="1200"/>
                  <a:pt x="2160" y="1200"/>
                </a:cubicBezTo>
              </a:path>
            </a:pathLst>
          </a:custGeom>
          <a:noFill/>
          <a:ln w="444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>
            <a:off x="2178050" y="2352675"/>
            <a:ext cx="519113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 flipV="1">
            <a:off x="2174875" y="2149475"/>
            <a:ext cx="0" cy="2190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>
            <a:off x="2165350" y="2163763"/>
            <a:ext cx="522288" cy="18573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5043488" y="1893888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66FF66"/>
                </a:solidFill>
                <a:latin typeface="Arial" charset="0"/>
              </a:rPr>
              <a:t>OC</a:t>
            </a:r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215900" y="3865563"/>
            <a:ext cx="3368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1. OC State (e</a:t>
            </a:r>
            <a:r>
              <a:rPr lang="en-US" sz="2000" baseline="-18000"/>
              <a:t>o</a:t>
            </a:r>
            <a:r>
              <a:rPr lang="en-US" sz="2000"/>
              <a:t>, </a:t>
            </a:r>
            <a:r>
              <a:rPr lang="en-US" sz="2000">
                <a:latin typeface="Symbol" pitchFamily="18" charset="2"/>
              </a:rPr>
              <a:t>s</a:t>
            </a:r>
            <a:r>
              <a:rPr lang="en-US" sz="2000" baseline="-18000"/>
              <a:t>vo</a:t>
            </a:r>
            <a:r>
              <a:rPr lang="en-US" sz="2000"/>
              <a:t>’, </a:t>
            </a:r>
            <a:r>
              <a:rPr lang="en-US" sz="2000">
                <a:latin typeface="Symbol" pitchFamily="18" charset="2"/>
              </a:rPr>
              <a:t>s</a:t>
            </a:r>
            <a:r>
              <a:rPr lang="en-US" sz="2000" baseline="-16000"/>
              <a:t>p</a:t>
            </a:r>
            <a:r>
              <a:rPr lang="en-US" sz="2000"/>
              <a:t>’)</a:t>
            </a:r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5568950" y="6186488"/>
            <a:ext cx="2752725" cy="6350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8" name="Freeform 40"/>
          <p:cNvSpPr>
            <a:spLocks/>
          </p:cNvSpPr>
          <p:nvPr/>
        </p:nvSpPr>
        <p:spPr bwMode="auto">
          <a:xfrm>
            <a:off x="5402263" y="769938"/>
            <a:ext cx="3505200" cy="1917700"/>
          </a:xfrm>
          <a:custGeom>
            <a:avLst/>
            <a:gdLst>
              <a:gd name="T0" fmla="*/ 0 w 2208"/>
              <a:gd name="T1" fmla="*/ 0 h 1208"/>
              <a:gd name="T2" fmla="*/ 192 w 2208"/>
              <a:gd name="T3" fmla="*/ 240 h 1208"/>
              <a:gd name="T4" fmla="*/ 624 w 2208"/>
              <a:gd name="T5" fmla="*/ 576 h 1208"/>
              <a:gd name="T6" fmla="*/ 1008 w 2208"/>
              <a:gd name="T7" fmla="*/ 768 h 1208"/>
              <a:gd name="T8" fmla="*/ 1584 w 2208"/>
              <a:gd name="T9" fmla="*/ 1008 h 1208"/>
              <a:gd name="T10" fmla="*/ 1968 w 2208"/>
              <a:gd name="T11" fmla="*/ 1152 h 1208"/>
              <a:gd name="T12" fmla="*/ 2160 w 2208"/>
              <a:gd name="T13" fmla="*/ 1200 h 1208"/>
              <a:gd name="T14" fmla="*/ 2208 w 2208"/>
              <a:gd name="T15" fmla="*/ 1200 h 1208"/>
              <a:gd name="T16" fmla="*/ 2160 w 2208"/>
              <a:gd name="T17" fmla="*/ 1200 h 1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8"/>
              <a:gd name="T28" fmla="*/ 0 h 1208"/>
              <a:gd name="T29" fmla="*/ 2208 w 2208"/>
              <a:gd name="T30" fmla="*/ 1208 h 12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8" h="1208">
                <a:moveTo>
                  <a:pt x="0" y="0"/>
                </a:moveTo>
                <a:cubicBezTo>
                  <a:pt x="44" y="72"/>
                  <a:pt x="88" y="144"/>
                  <a:pt x="192" y="240"/>
                </a:cubicBezTo>
                <a:cubicBezTo>
                  <a:pt x="296" y="336"/>
                  <a:pt x="488" y="488"/>
                  <a:pt x="624" y="576"/>
                </a:cubicBezTo>
                <a:cubicBezTo>
                  <a:pt x="760" y="664"/>
                  <a:pt x="848" y="696"/>
                  <a:pt x="1008" y="768"/>
                </a:cubicBezTo>
                <a:cubicBezTo>
                  <a:pt x="1168" y="840"/>
                  <a:pt x="1424" y="944"/>
                  <a:pt x="1584" y="1008"/>
                </a:cubicBezTo>
                <a:cubicBezTo>
                  <a:pt x="1744" y="1072"/>
                  <a:pt x="1872" y="1120"/>
                  <a:pt x="1968" y="1152"/>
                </a:cubicBezTo>
                <a:cubicBezTo>
                  <a:pt x="2064" y="1184"/>
                  <a:pt x="2120" y="1192"/>
                  <a:pt x="2160" y="1200"/>
                </a:cubicBezTo>
                <a:cubicBezTo>
                  <a:pt x="2200" y="1208"/>
                  <a:pt x="2208" y="1200"/>
                  <a:pt x="2208" y="1200"/>
                </a:cubicBezTo>
                <a:cubicBezTo>
                  <a:pt x="2208" y="1200"/>
                  <a:pt x="2184" y="1200"/>
                  <a:pt x="2160" y="1200"/>
                </a:cubicBezTo>
              </a:path>
            </a:pathLst>
          </a:custGeom>
          <a:noFill/>
          <a:ln w="444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9" name="Text Box 48"/>
          <p:cNvSpPr txBox="1">
            <a:spLocks noChangeArrowheads="1"/>
          </p:cNvSpPr>
          <p:nvPr/>
        </p:nvSpPr>
        <p:spPr bwMode="auto">
          <a:xfrm>
            <a:off x="5267325" y="6130925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400" b="0" baseline="-16000">
                <a:solidFill>
                  <a:srgbClr val="99FFCC"/>
                </a:solidFill>
                <a:latin typeface="Arial" charset="0"/>
              </a:rPr>
              <a:t>vo</a:t>
            </a:r>
            <a:r>
              <a:rPr lang="en-US" sz="2400" b="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217488" y="4213225"/>
            <a:ext cx="400526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>
                <a:solidFill>
                  <a:schemeClr val="bg1"/>
                </a:solidFill>
              </a:rPr>
              <a:t>2. Project OC state to NC line for equivalent stress, </a:t>
            </a:r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000" baseline="-18000">
                <a:solidFill>
                  <a:schemeClr val="bg1"/>
                </a:solidFill>
              </a:rPr>
              <a:t>e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30770" name="Text Box 50"/>
          <p:cNvSpPr txBox="1">
            <a:spLocks noChangeArrowheads="1"/>
          </p:cNvSpPr>
          <p:nvPr/>
        </p:nvSpPr>
        <p:spPr bwMode="auto">
          <a:xfrm>
            <a:off x="247650" y="5948363"/>
            <a:ext cx="42672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400">
                <a:solidFill>
                  <a:srgbClr val="00FFFF"/>
                </a:solidFill>
              </a:rPr>
              <a:t>3.  </a:t>
            </a:r>
            <a:r>
              <a:rPr lang="en-US" sz="2400">
                <a:solidFill>
                  <a:srgbClr val="00FFFF"/>
                </a:solidFill>
                <a:latin typeface="Symbol" pitchFamily="18" charset="2"/>
              </a:rPr>
              <a:t>s</a:t>
            </a:r>
            <a:r>
              <a:rPr lang="en-US" sz="2400" baseline="-20000">
                <a:solidFill>
                  <a:srgbClr val="00FFFF"/>
                </a:solidFill>
              </a:rPr>
              <a:t>e</a:t>
            </a:r>
            <a:r>
              <a:rPr lang="en-US" sz="2400">
                <a:solidFill>
                  <a:srgbClr val="00FFFF"/>
                </a:solidFill>
              </a:rPr>
              <a:t>’ = </a:t>
            </a:r>
            <a:r>
              <a:rPr lang="en-US" sz="2400">
                <a:solidFill>
                  <a:srgbClr val="00FFFF"/>
                </a:solidFill>
                <a:latin typeface="Symbol" pitchFamily="18" charset="2"/>
              </a:rPr>
              <a:t>s</a:t>
            </a:r>
            <a:r>
              <a:rPr lang="en-US" sz="2400" baseline="-18000">
                <a:solidFill>
                  <a:srgbClr val="00FFFF"/>
                </a:solidFill>
              </a:rPr>
              <a:t>vo</a:t>
            </a:r>
            <a:r>
              <a:rPr lang="en-US" sz="2400">
                <a:solidFill>
                  <a:srgbClr val="00FFFF"/>
                </a:solidFill>
              </a:rPr>
              <a:t>’ OCR</a:t>
            </a:r>
            <a:r>
              <a:rPr lang="en-US" sz="2400" baseline="36000">
                <a:solidFill>
                  <a:srgbClr val="00FFFF"/>
                </a:solidFill>
              </a:rPr>
              <a:t>[1-Cs/Cc]</a:t>
            </a:r>
          </a:p>
        </p:txBody>
      </p:sp>
      <p:sp>
        <p:nvSpPr>
          <p:cNvPr id="37932" name="Line 46"/>
          <p:cNvSpPr>
            <a:spLocks noChangeShapeType="1"/>
          </p:cNvSpPr>
          <p:nvPr/>
        </p:nvSpPr>
        <p:spPr bwMode="auto">
          <a:xfrm flipH="1">
            <a:off x="5619750" y="1858963"/>
            <a:ext cx="28575" cy="1508125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715963" y="1684338"/>
            <a:ext cx="4937125" cy="2066925"/>
            <a:chOff x="451" y="1061"/>
            <a:chExt cx="3110" cy="1302"/>
          </a:xfrm>
        </p:grpSpPr>
        <p:sp>
          <p:nvSpPr>
            <p:cNvPr id="37978" name="Line 42"/>
            <p:cNvSpPr>
              <a:spLocks noChangeShapeType="1"/>
            </p:cNvSpPr>
            <p:nvPr/>
          </p:nvSpPr>
          <p:spPr bwMode="auto">
            <a:xfrm flipH="1">
              <a:off x="1051" y="1174"/>
              <a:ext cx="13" cy="9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Text Box 43"/>
            <p:cNvSpPr txBox="1">
              <a:spLocks noChangeArrowheads="1"/>
            </p:cNvSpPr>
            <p:nvPr/>
          </p:nvSpPr>
          <p:spPr bwMode="auto">
            <a:xfrm>
              <a:off x="856" y="2075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rgbClr val="99FFCC"/>
                  </a:solidFill>
                  <a:latin typeface="Symbol" pitchFamily="18" charset="2"/>
                </a:rPr>
                <a:t>s</a:t>
              </a:r>
              <a:r>
                <a:rPr lang="en-US" sz="2400" b="0" baseline="-16000">
                  <a:solidFill>
                    <a:srgbClr val="99FFCC"/>
                  </a:solidFill>
                  <a:latin typeface="Arial" charset="0"/>
                </a:rPr>
                <a:t>vo</a:t>
              </a:r>
              <a:r>
                <a:rPr lang="en-US" sz="2400" b="0">
                  <a:solidFill>
                    <a:srgbClr val="99FFCC"/>
                  </a:solidFill>
                  <a:latin typeface="Arial" charset="0"/>
                </a:rPr>
                <a:t>'</a:t>
              </a:r>
            </a:p>
          </p:txBody>
        </p:sp>
        <p:sp>
          <p:nvSpPr>
            <p:cNvPr id="37980" name="Line 44"/>
            <p:cNvSpPr>
              <a:spLocks noChangeShapeType="1"/>
            </p:cNvSpPr>
            <p:nvPr/>
          </p:nvSpPr>
          <p:spPr bwMode="auto">
            <a:xfrm>
              <a:off x="681" y="1180"/>
              <a:ext cx="2880" cy="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1" name="Text Box 45"/>
            <p:cNvSpPr txBox="1">
              <a:spLocks noChangeArrowheads="1"/>
            </p:cNvSpPr>
            <p:nvPr/>
          </p:nvSpPr>
          <p:spPr bwMode="auto">
            <a:xfrm>
              <a:off x="451" y="1061"/>
              <a:ext cx="2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b="0">
                  <a:solidFill>
                    <a:srgbClr val="99FFCC"/>
                  </a:solidFill>
                </a:rPr>
                <a:t>e</a:t>
              </a:r>
              <a:r>
                <a:rPr lang="en-US" sz="1800" b="0" baseline="-16000">
                  <a:solidFill>
                    <a:srgbClr val="99FFCC"/>
                  </a:solidFill>
                  <a:latin typeface="Arial" charset="0"/>
                </a:rPr>
                <a:t>0</a:t>
              </a:r>
              <a:endParaRPr lang="en-US" sz="1800" b="0">
                <a:solidFill>
                  <a:srgbClr val="99FFCC"/>
                </a:solidFill>
                <a:latin typeface="Arial" charset="0"/>
              </a:endParaRPr>
            </a:p>
          </p:txBody>
        </p:sp>
        <p:sp>
          <p:nvSpPr>
            <p:cNvPr id="37982" name="Oval 51"/>
            <p:cNvSpPr>
              <a:spLocks noChangeArrowheads="1"/>
            </p:cNvSpPr>
            <p:nvPr/>
          </p:nvSpPr>
          <p:spPr bwMode="auto">
            <a:xfrm>
              <a:off x="1030" y="1147"/>
              <a:ext cx="88" cy="8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5492750" y="1830388"/>
            <a:ext cx="227013" cy="4394200"/>
            <a:chOff x="3460" y="1153"/>
            <a:chExt cx="143" cy="2768"/>
          </a:xfrm>
        </p:grpSpPr>
        <p:sp>
          <p:nvSpPr>
            <p:cNvPr id="37975" name="Line 47"/>
            <p:cNvSpPr>
              <a:spLocks noChangeShapeType="1"/>
            </p:cNvSpPr>
            <p:nvPr/>
          </p:nvSpPr>
          <p:spPr bwMode="auto">
            <a:xfrm flipH="1">
              <a:off x="3513" y="2145"/>
              <a:ext cx="23" cy="169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Oval 52"/>
            <p:cNvSpPr>
              <a:spLocks noChangeArrowheads="1"/>
            </p:cNvSpPr>
            <p:nvPr/>
          </p:nvSpPr>
          <p:spPr bwMode="auto">
            <a:xfrm>
              <a:off x="3515" y="1153"/>
              <a:ext cx="88" cy="8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7" name="Oval 53"/>
            <p:cNvSpPr>
              <a:spLocks noChangeArrowheads="1"/>
            </p:cNvSpPr>
            <p:nvPr/>
          </p:nvSpPr>
          <p:spPr bwMode="auto">
            <a:xfrm>
              <a:off x="3460" y="3826"/>
              <a:ext cx="111" cy="9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35" name="Text Box 58"/>
          <p:cNvSpPr txBox="1">
            <a:spLocks noChangeArrowheads="1"/>
          </p:cNvSpPr>
          <p:nvPr/>
        </p:nvSpPr>
        <p:spPr bwMode="auto">
          <a:xfrm>
            <a:off x="6159500" y="3328988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99FFCC"/>
                </a:solidFill>
                <a:latin typeface="Arial" charset="0"/>
              </a:rPr>
              <a:t>Effective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0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7936" name="Text Box 62"/>
          <p:cNvSpPr txBox="1">
            <a:spLocks noChangeArrowheads="1"/>
          </p:cNvSpPr>
          <p:nvPr/>
        </p:nvSpPr>
        <p:spPr bwMode="auto">
          <a:xfrm rot="-5400000">
            <a:off x="3589338" y="1776412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99FFCC"/>
                </a:solidFill>
                <a:latin typeface="Arial" charset="0"/>
              </a:rPr>
              <a:t>Void Ratio, e</a:t>
            </a:r>
            <a:endParaRPr lang="en-US" sz="20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37937" name="Rectangle 77"/>
          <p:cNvSpPr>
            <a:spLocks noChangeArrowheads="1"/>
          </p:cNvSpPr>
          <p:nvPr/>
        </p:nvSpPr>
        <p:spPr bwMode="auto">
          <a:xfrm>
            <a:off x="3590925" y="2533650"/>
            <a:ext cx="88900" cy="96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8" name="Rectangle 78"/>
          <p:cNvSpPr>
            <a:spLocks noChangeArrowheads="1"/>
          </p:cNvSpPr>
          <p:nvPr/>
        </p:nvSpPr>
        <p:spPr bwMode="auto">
          <a:xfrm>
            <a:off x="8337550" y="2528888"/>
            <a:ext cx="88900" cy="96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9" name="Text Box 81"/>
          <p:cNvSpPr txBox="1">
            <a:spLocks noChangeArrowheads="1"/>
          </p:cNvSpPr>
          <p:nvPr/>
        </p:nvSpPr>
        <p:spPr bwMode="auto">
          <a:xfrm>
            <a:off x="3452813" y="21701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1800" b="0" baseline="-16000">
                <a:solidFill>
                  <a:srgbClr val="99FFCC"/>
                </a:solidFill>
                <a:latin typeface="Arial" charset="0"/>
              </a:rPr>
              <a:t>p</a:t>
            </a:r>
            <a:r>
              <a:rPr lang="en-US" sz="1800" b="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7940" name="Text Box 82"/>
          <p:cNvSpPr txBox="1">
            <a:spLocks noChangeArrowheads="1"/>
          </p:cNvSpPr>
          <p:nvPr/>
        </p:nvSpPr>
        <p:spPr bwMode="auto">
          <a:xfrm>
            <a:off x="8147050" y="21590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1800" b="0" baseline="-16000">
                <a:solidFill>
                  <a:srgbClr val="99FFCC"/>
                </a:solidFill>
                <a:latin typeface="Arial" charset="0"/>
              </a:rPr>
              <a:t>p</a:t>
            </a:r>
            <a:r>
              <a:rPr lang="en-US" sz="1800" b="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0791" name="Line 71"/>
          <p:cNvSpPr>
            <a:spLocks noChangeShapeType="1"/>
          </p:cNvSpPr>
          <p:nvPr/>
        </p:nvSpPr>
        <p:spPr bwMode="auto">
          <a:xfrm flipV="1">
            <a:off x="5659438" y="1890713"/>
            <a:ext cx="1100137" cy="6350"/>
          </a:xfrm>
          <a:prstGeom prst="line">
            <a:avLst/>
          </a:prstGeom>
          <a:noFill/>
          <a:ln w="222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2670175" y="1816100"/>
            <a:ext cx="539750" cy="1951038"/>
            <a:chOff x="1682" y="1144"/>
            <a:chExt cx="340" cy="1229"/>
          </a:xfrm>
        </p:grpSpPr>
        <p:sp>
          <p:nvSpPr>
            <p:cNvPr id="37972" name="Line 73"/>
            <p:cNvSpPr>
              <a:spLocks noChangeShapeType="1"/>
            </p:cNvSpPr>
            <p:nvPr/>
          </p:nvSpPr>
          <p:spPr bwMode="auto">
            <a:xfrm flipH="1">
              <a:off x="1786" y="1238"/>
              <a:ext cx="8" cy="8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3" name="Text Box 74"/>
            <p:cNvSpPr txBox="1">
              <a:spLocks noChangeArrowheads="1"/>
            </p:cNvSpPr>
            <p:nvPr/>
          </p:nvSpPr>
          <p:spPr bwMode="auto">
            <a:xfrm>
              <a:off x="1682" y="2085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rgbClr val="99FFCC"/>
                  </a:solidFill>
                  <a:latin typeface="Symbol" pitchFamily="18" charset="2"/>
                </a:rPr>
                <a:t>s</a:t>
              </a:r>
              <a:r>
                <a:rPr lang="en-US" sz="2400" b="0" baseline="-16000">
                  <a:solidFill>
                    <a:srgbClr val="99FFCC"/>
                  </a:solidFill>
                  <a:latin typeface="Arial" charset="0"/>
                </a:rPr>
                <a:t>e</a:t>
              </a:r>
              <a:r>
                <a:rPr lang="en-US" sz="2400" b="0">
                  <a:solidFill>
                    <a:srgbClr val="99FFCC"/>
                  </a:solidFill>
                  <a:latin typeface="Arial" charset="0"/>
                </a:rPr>
                <a:t>'</a:t>
              </a:r>
            </a:p>
          </p:txBody>
        </p:sp>
        <p:sp>
          <p:nvSpPr>
            <p:cNvPr id="37974" name="Oval 69"/>
            <p:cNvSpPr>
              <a:spLocks noChangeArrowheads="1"/>
            </p:cNvSpPr>
            <p:nvPr/>
          </p:nvSpPr>
          <p:spPr bwMode="auto">
            <a:xfrm>
              <a:off x="1740" y="1144"/>
              <a:ext cx="88" cy="8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43" name="Text Box 75"/>
          <p:cNvSpPr txBox="1">
            <a:spLocks noChangeArrowheads="1"/>
          </p:cNvSpPr>
          <p:nvPr/>
        </p:nvSpPr>
        <p:spPr bwMode="auto">
          <a:xfrm>
            <a:off x="6505575" y="614045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400" b="0" baseline="-16000">
                <a:solidFill>
                  <a:srgbClr val="99FFCC"/>
                </a:solidFill>
                <a:latin typeface="Arial" charset="0"/>
              </a:rPr>
              <a:t>e</a:t>
            </a:r>
            <a:r>
              <a:rPr lang="en-US" sz="2400" b="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6664325" y="1827213"/>
            <a:ext cx="166688" cy="4387850"/>
            <a:chOff x="4198" y="1151"/>
            <a:chExt cx="105" cy="2764"/>
          </a:xfrm>
        </p:grpSpPr>
        <p:sp>
          <p:nvSpPr>
            <p:cNvPr id="37969" name="Line 72"/>
            <p:cNvSpPr>
              <a:spLocks noChangeShapeType="1"/>
            </p:cNvSpPr>
            <p:nvPr/>
          </p:nvSpPr>
          <p:spPr bwMode="auto">
            <a:xfrm flipH="1">
              <a:off x="4244" y="1194"/>
              <a:ext cx="32" cy="266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0" name="Oval 70"/>
            <p:cNvSpPr>
              <a:spLocks noChangeArrowheads="1"/>
            </p:cNvSpPr>
            <p:nvPr/>
          </p:nvSpPr>
          <p:spPr bwMode="auto">
            <a:xfrm>
              <a:off x="4215" y="1151"/>
              <a:ext cx="88" cy="8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1" name="Oval 83"/>
            <p:cNvSpPr>
              <a:spLocks noChangeArrowheads="1"/>
            </p:cNvSpPr>
            <p:nvPr/>
          </p:nvSpPr>
          <p:spPr bwMode="auto">
            <a:xfrm>
              <a:off x="4198" y="3830"/>
              <a:ext cx="88" cy="8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04" name="Line 84"/>
          <p:cNvSpPr>
            <a:spLocks noChangeShapeType="1"/>
          </p:cNvSpPr>
          <p:nvPr/>
        </p:nvSpPr>
        <p:spPr bwMode="auto">
          <a:xfrm flipH="1" flipV="1">
            <a:off x="2393950" y="1876425"/>
            <a:ext cx="390525" cy="7938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5" name="Line 85"/>
          <p:cNvSpPr>
            <a:spLocks noChangeShapeType="1"/>
          </p:cNvSpPr>
          <p:nvPr/>
        </p:nvSpPr>
        <p:spPr bwMode="auto">
          <a:xfrm flipH="1" flipV="1">
            <a:off x="6203950" y="1892300"/>
            <a:ext cx="487363" cy="1588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6" name="Freeform 86"/>
          <p:cNvSpPr>
            <a:spLocks/>
          </p:cNvSpPr>
          <p:nvPr/>
        </p:nvSpPr>
        <p:spPr bwMode="auto">
          <a:xfrm flipH="1">
            <a:off x="6227763" y="5122863"/>
            <a:ext cx="519112" cy="944562"/>
          </a:xfrm>
          <a:custGeom>
            <a:avLst/>
            <a:gdLst>
              <a:gd name="T0" fmla="*/ 6 w 327"/>
              <a:gd name="T1" fmla="*/ 595 h 595"/>
              <a:gd name="T2" fmla="*/ 1 w 327"/>
              <a:gd name="T3" fmla="*/ 510 h 595"/>
              <a:gd name="T4" fmla="*/ 15 w 327"/>
              <a:gd name="T5" fmla="*/ 340 h 595"/>
              <a:gd name="T6" fmla="*/ 67 w 327"/>
              <a:gd name="T7" fmla="*/ 203 h 595"/>
              <a:gd name="T8" fmla="*/ 105 w 327"/>
              <a:gd name="T9" fmla="*/ 128 h 595"/>
              <a:gd name="T10" fmla="*/ 185 w 327"/>
              <a:gd name="T11" fmla="*/ 38 h 595"/>
              <a:gd name="T12" fmla="*/ 270 w 327"/>
              <a:gd name="T13" fmla="*/ 5 h 595"/>
              <a:gd name="T14" fmla="*/ 327 w 327"/>
              <a:gd name="T15" fmla="*/ 5 h 5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"/>
              <a:gd name="T25" fmla="*/ 0 h 595"/>
              <a:gd name="T26" fmla="*/ 327 w 327"/>
              <a:gd name="T27" fmla="*/ 595 h 5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" h="595">
                <a:moveTo>
                  <a:pt x="6" y="595"/>
                </a:moveTo>
                <a:cubicBezTo>
                  <a:pt x="3" y="573"/>
                  <a:pt x="0" y="552"/>
                  <a:pt x="1" y="510"/>
                </a:cubicBezTo>
                <a:cubicBezTo>
                  <a:pt x="2" y="468"/>
                  <a:pt x="4" y="391"/>
                  <a:pt x="15" y="340"/>
                </a:cubicBezTo>
                <a:cubicBezTo>
                  <a:pt x="26" y="289"/>
                  <a:pt x="52" y="238"/>
                  <a:pt x="67" y="203"/>
                </a:cubicBezTo>
                <a:cubicBezTo>
                  <a:pt x="82" y="168"/>
                  <a:pt x="85" y="156"/>
                  <a:pt x="105" y="128"/>
                </a:cubicBezTo>
                <a:cubicBezTo>
                  <a:pt x="125" y="100"/>
                  <a:pt x="157" y="59"/>
                  <a:pt x="185" y="38"/>
                </a:cubicBezTo>
                <a:cubicBezTo>
                  <a:pt x="213" y="17"/>
                  <a:pt x="246" y="10"/>
                  <a:pt x="270" y="5"/>
                </a:cubicBezTo>
                <a:cubicBezTo>
                  <a:pt x="294" y="0"/>
                  <a:pt x="319" y="5"/>
                  <a:pt x="327" y="5"/>
                </a:cubicBezTo>
              </a:path>
            </a:pathLst>
          </a:cu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7" name="Line 87"/>
          <p:cNvSpPr>
            <a:spLocks noChangeShapeType="1"/>
          </p:cNvSpPr>
          <p:nvPr/>
        </p:nvSpPr>
        <p:spPr bwMode="auto">
          <a:xfrm flipV="1">
            <a:off x="4773613" y="5164138"/>
            <a:ext cx="1395412" cy="7937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8" name="Text Box 88"/>
          <p:cNvSpPr txBox="1">
            <a:spLocks noChangeArrowheads="1"/>
          </p:cNvSpPr>
          <p:nvPr/>
        </p:nvSpPr>
        <p:spPr bwMode="auto">
          <a:xfrm>
            <a:off x="4935538" y="472916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</a:rPr>
              <a:t>s</a:t>
            </a:r>
            <a:r>
              <a:rPr lang="en-US" sz="2400" baseline="-16000">
                <a:solidFill>
                  <a:srgbClr val="99FFCC"/>
                </a:solidFill>
                <a:latin typeface="Arial" charset="0"/>
              </a:rPr>
              <a:t>u</a:t>
            </a:r>
            <a:endParaRPr lang="en-US" sz="2400">
              <a:solidFill>
                <a:srgbClr val="99FFCC"/>
              </a:solidFill>
              <a:latin typeface="Arial" charset="0"/>
            </a:endParaRPr>
          </a:p>
        </p:txBody>
      </p:sp>
      <p:grpSp>
        <p:nvGrpSpPr>
          <p:cNvPr id="6" name="Group 104"/>
          <p:cNvGrpSpPr>
            <a:grpSpLocks/>
          </p:cNvGrpSpPr>
          <p:nvPr/>
        </p:nvGrpSpPr>
        <p:grpSpPr bwMode="auto">
          <a:xfrm>
            <a:off x="2100263" y="1822450"/>
            <a:ext cx="585787" cy="1955800"/>
            <a:chOff x="1323" y="1148"/>
            <a:chExt cx="369" cy="1232"/>
          </a:xfrm>
        </p:grpSpPr>
        <p:sp>
          <p:nvSpPr>
            <p:cNvPr id="37966" name="Line 60"/>
            <p:cNvSpPr>
              <a:spLocks noChangeShapeType="1"/>
            </p:cNvSpPr>
            <p:nvPr/>
          </p:nvSpPr>
          <p:spPr bwMode="auto">
            <a:xfrm flipH="1">
              <a:off x="1463" y="1209"/>
              <a:ext cx="13" cy="91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7" name="Text Box 61"/>
            <p:cNvSpPr txBox="1">
              <a:spLocks noChangeArrowheads="1"/>
            </p:cNvSpPr>
            <p:nvPr/>
          </p:nvSpPr>
          <p:spPr bwMode="auto">
            <a:xfrm>
              <a:off x="1323" y="2092"/>
              <a:ext cx="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rgbClr val="99FFCC"/>
                  </a:solidFill>
                  <a:latin typeface="Symbol" pitchFamily="18" charset="2"/>
                </a:rPr>
                <a:t>s</a:t>
              </a:r>
              <a:r>
                <a:rPr lang="en-US" sz="2400" b="0" baseline="-16000">
                  <a:solidFill>
                    <a:srgbClr val="99FFCC"/>
                  </a:solidFill>
                  <a:latin typeface="Arial" charset="0"/>
                </a:rPr>
                <a:t>vf</a:t>
              </a:r>
              <a:r>
                <a:rPr lang="en-US" sz="2400" b="0">
                  <a:solidFill>
                    <a:srgbClr val="99FFCC"/>
                  </a:solidFill>
                  <a:latin typeface="Arial" charset="0"/>
                </a:rPr>
                <a:t>'</a:t>
              </a:r>
            </a:p>
          </p:txBody>
        </p:sp>
        <p:sp>
          <p:nvSpPr>
            <p:cNvPr id="37968" name="Oval 54"/>
            <p:cNvSpPr>
              <a:spLocks noChangeArrowheads="1"/>
            </p:cNvSpPr>
            <p:nvPr/>
          </p:nvSpPr>
          <p:spPr bwMode="auto">
            <a:xfrm>
              <a:off x="1438" y="1148"/>
              <a:ext cx="88" cy="8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5" name="Oval 55"/>
          <p:cNvSpPr>
            <a:spLocks noChangeArrowheads="1"/>
          </p:cNvSpPr>
          <p:nvPr/>
        </p:nvSpPr>
        <p:spPr bwMode="auto">
          <a:xfrm>
            <a:off x="6086475" y="1831975"/>
            <a:ext cx="139700" cy="1349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05"/>
          <p:cNvGrpSpPr>
            <a:grpSpLocks/>
          </p:cNvGrpSpPr>
          <p:nvPr/>
        </p:nvGrpSpPr>
        <p:grpSpPr bwMode="auto">
          <a:xfrm>
            <a:off x="6081713" y="1916113"/>
            <a:ext cx="139700" cy="3327400"/>
            <a:chOff x="3831" y="1207"/>
            <a:chExt cx="88" cy="2096"/>
          </a:xfrm>
        </p:grpSpPr>
        <p:sp>
          <p:nvSpPr>
            <p:cNvPr id="37964" name="Line 57"/>
            <p:cNvSpPr>
              <a:spLocks noChangeShapeType="1"/>
            </p:cNvSpPr>
            <p:nvPr/>
          </p:nvSpPr>
          <p:spPr bwMode="auto">
            <a:xfrm flipH="1">
              <a:off x="3860" y="1207"/>
              <a:ext cx="27" cy="206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Oval 56"/>
            <p:cNvSpPr>
              <a:spLocks noChangeArrowheads="1"/>
            </p:cNvSpPr>
            <p:nvPr/>
          </p:nvSpPr>
          <p:spPr bwMode="auto">
            <a:xfrm>
              <a:off x="3831" y="3218"/>
              <a:ext cx="88" cy="8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83" name="Line 63"/>
          <p:cNvSpPr>
            <a:spLocks noChangeShapeType="1"/>
          </p:cNvSpPr>
          <p:nvPr/>
        </p:nvSpPr>
        <p:spPr bwMode="auto">
          <a:xfrm>
            <a:off x="1754188" y="1873250"/>
            <a:ext cx="531812" cy="0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5" name="Freeform 65"/>
          <p:cNvSpPr>
            <a:spLocks/>
          </p:cNvSpPr>
          <p:nvPr/>
        </p:nvSpPr>
        <p:spPr bwMode="auto">
          <a:xfrm>
            <a:off x="5567363" y="5133975"/>
            <a:ext cx="519112" cy="944563"/>
          </a:xfrm>
          <a:custGeom>
            <a:avLst/>
            <a:gdLst>
              <a:gd name="T0" fmla="*/ 6 w 327"/>
              <a:gd name="T1" fmla="*/ 595 h 595"/>
              <a:gd name="T2" fmla="*/ 1 w 327"/>
              <a:gd name="T3" fmla="*/ 510 h 595"/>
              <a:gd name="T4" fmla="*/ 15 w 327"/>
              <a:gd name="T5" fmla="*/ 340 h 595"/>
              <a:gd name="T6" fmla="*/ 67 w 327"/>
              <a:gd name="T7" fmla="*/ 203 h 595"/>
              <a:gd name="T8" fmla="*/ 105 w 327"/>
              <a:gd name="T9" fmla="*/ 128 h 595"/>
              <a:gd name="T10" fmla="*/ 185 w 327"/>
              <a:gd name="T11" fmla="*/ 38 h 595"/>
              <a:gd name="T12" fmla="*/ 270 w 327"/>
              <a:gd name="T13" fmla="*/ 5 h 595"/>
              <a:gd name="T14" fmla="*/ 327 w 327"/>
              <a:gd name="T15" fmla="*/ 5 h 5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"/>
              <a:gd name="T25" fmla="*/ 0 h 595"/>
              <a:gd name="T26" fmla="*/ 327 w 327"/>
              <a:gd name="T27" fmla="*/ 595 h 5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" h="595">
                <a:moveTo>
                  <a:pt x="6" y="595"/>
                </a:moveTo>
                <a:cubicBezTo>
                  <a:pt x="3" y="573"/>
                  <a:pt x="0" y="552"/>
                  <a:pt x="1" y="510"/>
                </a:cubicBezTo>
                <a:cubicBezTo>
                  <a:pt x="2" y="468"/>
                  <a:pt x="4" y="391"/>
                  <a:pt x="15" y="340"/>
                </a:cubicBezTo>
                <a:cubicBezTo>
                  <a:pt x="26" y="289"/>
                  <a:pt x="52" y="238"/>
                  <a:pt x="67" y="203"/>
                </a:cubicBezTo>
                <a:cubicBezTo>
                  <a:pt x="82" y="168"/>
                  <a:pt x="85" y="156"/>
                  <a:pt x="105" y="128"/>
                </a:cubicBezTo>
                <a:cubicBezTo>
                  <a:pt x="125" y="100"/>
                  <a:pt x="157" y="59"/>
                  <a:pt x="185" y="38"/>
                </a:cubicBezTo>
                <a:cubicBezTo>
                  <a:pt x="213" y="17"/>
                  <a:pt x="246" y="10"/>
                  <a:pt x="270" y="5"/>
                </a:cubicBezTo>
                <a:cubicBezTo>
                  <a:pt x="294" y="0"/>
                  <a:pt x="319" y="5"/>
                  <a:pt x="327" y="5"/>
                </a:cubicBezTo>
              </a:path>
            </a:pathLst>
          </a:cu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4" name="Line 64"/>
          <p:cNvSpPr>
            <a:spLocks noChangeShapeType="1"/>
          </p:cNvSpPr>
          <p:nvPr/>
        </p:nvSpPr>
        <p:spPr bwMode="auto">
          <a:xfrm>
            <a:off x="5721350" y="1890713"/>
            <a:ext cx="374650" cy="0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99"/>
          <p:cNvGrpSpPr>
            <a:grpSpLocks/>
          </p:cNvGrpSpPr>
          <p:nvPr/>
        </p:nvGrpSpPr>
        <p:grpSpPr bwMode="auto">
          <a:xfrm>
            <a:off x="733425" y="2368550"/>
            <a:ext cx="2973388" cy="366713"/>
            <a:chOff x="462" y="1492"/>
            <a:chExt cx="1873" cy="231"/>
          </a:xfrm>
        </p:grpSpPr>
        <p:sp>
          <p:nvSpPr>
            <p:cNvPr id="37962" name="Line 89"/>
            <p:cNvSpPr>
              <a:spLocks noChangeShapeType="1"/>
            </p:cNvSpPr>
            <p:nvPr/>
          </p:nvSpPr>
          <p:spPr bwMode="auto">
            <a:xfrm flipV="1">
              <a:off x="662" y="1626"/>
              <a:ext cx="167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Text Box 98"/>
            <p:cNvSpPr txBox="1">
              <a:spLocks noChangeArrowheads="1"/>
            </p:cNvSpPr>
            <p:nvPr/>
          </p:nvSpPr>
          <p:spPr bwMode="auto">
            <a:xfrm>
              <a:off x="462" y="1492"/>
              <a:ext cx="2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b="0">
                  <a:solidFill>
                    <a:srgbClr val="99FFCC"/>
                  </a:solidFill>
                </a:rPr>
                <a:t>e</a:t>
              </a:r>
              <a:r>
                <a:rPr lang="en-US" sz="1800" b="0" baseline="-16000">
                  <a:solidFill>
                    <a:srgbClr val="99FFCC"/>
                  </a:solidFill>
                  <a:latin typeface="Arial" charset="0"/>
                </a:rPr>
                <a:t>p</a:t>
              </a:r>
              <a:endParaRPr lang="en-US" sz="1800" b="0">
                <a:solidFill>
                  <a:srgbClr val="99FFCC"/>
                </a:solidFill>
                <a:latin typeface="Arial" charset="0"/>
              </a:endParaRPr>
            </a:p>
          </p:txBody>
        </p:sp>
      </p:grpSp>
      <p:sp>
        <p:nvSpPr>
          <p:cNvPr id="30820" name="Text Box 100"/>
          <p:cNvSpPr txBox="1">
            <a:spLocks noChangeArrowheads="1"/>
          </p:cNvSpPr>
          <p:nvPr/>
        </p:nvSpPr>
        <p:spPr bwMode="auto">
          <a:xfrm>
            <a:off x="552450" y="5132388"/>
            <a:ext cx="23812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latin typeface="Symbol" pitchFamily="18" charset="2"/>
              </a:rPr>
              <a:t>D</a:t>
            </a:r>
            <a:r>
              <a:rPr lang="en-US" sz="2000" b="0"/>
              <a:t>e = C</a:t>
            </a:r>
            <a:r>
              <a:rPr lang="en-US" sz="2000" b="0" baseline="-18000"/>
              <a:t>s</a:t>
            </a:r>
            <a:r>
              <a:rPr lang="en-US" sz="2000" b="0"/>
              <a:t> log(</a:t>
            </a:r>
            <a:r>
              <a:rPr lang="en-US" sz="2000" b="0">
                <a:latin typeface="Symbol" pitchFamily="18" charset="2"/>
              </a:rPr>
              <a:t>s</a:t>
            </a:r>
            <a:r>
              <a:rPr lang="en-US" sz="2000" b="0" baseline="-18000"/>
              <a:t>p</a:t>
            </a:r>
            <a:r>
              <a:rPr lang="en-US" sz="2000" b="0"/>
              <a:t>’/</a:t>
            </a:r>
            <a:r>
              <a:rPr lang="en-US" sz="2000" b="0">
                <a:latin typeface="Symbol" pitchFamily="18" charset="2"/>
              </a:rPr>
              <a:t>s</a:t>
            </a:r>
            <a:r>
              <a:rPr lang="en-US" sz="2000" b="0" baseline="-16000"/>
              <a:t>vo</a:t>
            </a:r>
            <a:r>
              <a:rPr lang="en-US" sz="2000" b="0"/>
              <a:t>’)</a:t>
            </a:r>
          </a:p>
          <a:p>
            <a:pPr algn="l" eaLnBrk="1" hangingPunct="1">
              <a:lnSpc>
                <a:spcPct val="125000"/>
              </a:lnSpc>
            </a:pPr>
            <a:r>
              <a:rPr lang="en-US" sz="2000" b="0">
                <a:latin typeface="Symbol" pitchFamily="18" charset="2"/>
              </a:rPr>
              <a:t>D</a:t>
            </a:r>
            <a:r>
              <a:rPr lang="en-US" sz="2000" b="0"/>
              <a:t>e = C</a:t>
            </a:r>
            <a:r>
              <a:rPr lang="en-US" sz="2000" b="0" baseline="-18000"/>
              <a:t>c</a:t>
            </a:r>
            <a:r>
              <a:rPr lang="en-US" sz="2000" b="0"/>
              <a:t> log(</a:t>
            </a:r>
            <a:r>
              <a:rPr lang="en-US" sz="2000" b="0">
                <a:latin typeface="Symbol" pitchFamily="18" charset="2"/>
              </a:rPr>
              <a:t>s</a:t>
            </a:r>
            <a:r>
              <a:rPr lang="en-US" sz="2000" b="0" baseline="-16000"/>
              <a:t>e</a:t>
            </a:r>
            <a:r>
              <a:rPr lang="en-US" sz="2000" b="0"/>
              <a:t>’/</a:t>
            </a:r>
            <a:r>
              <a:rPr lang="en-US" sz="2000" b="0">
                <a:latin typeface="Symbol" pitchFamily="18" charset="2"/>
              </a:rPr>
              <a:t>s</a:t>
            </a:r>
            <a:r>
              <a:rPr lang="en-US" sz="2000" b="0" baseline="-18000"/>
              <a:t>p</a:t>
            </a:r>
            <a:r>
              <a:rPr lang="en-US" sz="2000" b="0"/>
              <a:t>’)</a:t>
            </a:r>
          </a:p>
        </p:txBody>
      </p: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1190625" y="1881188"/>
            <a:ext cx="449263" cy="674687"/>
            <a:chOff x="750" y="1185"/>
            <a:chExt cx="283" cy="425"/>
          </a:xfrm>
        </p:grpSpPr>
        <p:sp>
          <p:nvSpPr>
            <p:cNvPr id="37960" name="Text Box 101"/>
            <p:cNvSpPr txBox="1">
              <a:spLocks noChangeArrowheads="1"/>
            </p:cNvSpPr>
            <p:nvPr/>
          </p:nvSpPr>
          <p:spPr bwMode="auto">
            <a:xfrm>
              <a:off x="750" y="1298"/>
              <a:ext cx="2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b="0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en-US" sz="1800" b="0">
                  <a:solidFill>
                    <a:schemeClr val="bg1"/>
                  </a:solidFill>
                </a:rPr>
                <a:t>e</a:t>
              </a:r>
              <a:endParaRPr lang="en-US" sz="1800" b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7961" name="Line 102"/>
            <p:cNvSpPr>
              <a:spLocks noChangeShapeType="1"/>
            </p:cNvSpPr>
            <p:nvPr/>
          </p:nvSpPr>
          <p:spPr bwMode="auto">
            <a:xfrm>
              <a:off x="784" y="1185"/>
              <a:ext cx="0" cy="42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26" name="Text Box 106"/>
          <p:cNvSpPr txBox="1">
            <a:spLocks noChangeArrowheads="1"/>
          </p:cNvSpPr>
          <p:nvPr/>
        </p:nvSpPr>
        <p:spPr bwMode="auto">
          <a:xfrm>
            <a:off x="6865938" y="5056188"/>
            <a:ext cx="1719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/>
              <a:t>at </a:t>
            </a:r>
            <a:r>
              <a:rPr lang="en-US" sz="2400">
                <a:latin typeface="Symbol" pitchFamily="18" charset="2"/>
              </a:rPr>
              <a:t>s</a:t>
            </a:r>
            <a:r>
              <a:rPr lang="en-US" sz="2400" baseline="-16000"/>
              <a:t>e</a:t>
            </a:r>
            <a:r>
              <a:rPr lang="en-US" sz="2400"/>
              <a:t>’</a:t>
            </a:r>
          </a:p>
          <a:p>
            <a:pPr eaLnBrk="1" hangingPunct="1"/>
            <a:r>
              <a:rPr lang="en-US" sz="2400"/>
              <a:t>s</a:t>
            </a:r>
            <a:r>
              <a:rPr lang="en-US" sz="2400" baseline="-16000"/>
              <a:t>uOC</a:t>
            </a:r>
            <a:r>
              <a:rPr lang="en-US" sz="2400"/>
              <a:t> = s</a:t>
            </a:r>
            <a:r>
              <a:rPr lang="en-US" sz="2400" baseline="-16000"/>
              <a:t>uNC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3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3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3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8" grpId="0"/>
      <p:bldP spid="30769" grpId="0"/>
      <p:bldP spid="30770" grpId="0"/>
      <p:bldP spid="30791" grpId="0" animBg="1"/>
      <p:bldP spid="30804" grpId="0" animBg="1"/>
      <p:bldP spid="30805" grpId="0" animBg="1"/>
      <p:bldP spid="30806" grpId="0" animBg="1"/>
      <p:bldP spid="30807" grpId="0" animBg="1"/>
      <p:bldP spid="30808" grpId="0"/>
      <p:bldP spid="30775" grpId="0" animBg="1"/>
      <p:bldP spid="30783" grpId="0" animBg="1"/>
      <p:bldP spid="30785" grpId="0" animBg="1"/>
      <p:bldP spid="30784" grpId="0" animBg="1"/>
      <p:bldP spid="30820" grpId="0"/>
      <p:bldP spid="308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8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</a:rPr>
              <a:t>Critical state soil mechanics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977900"/>
            <a:ext cx="82296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Previously:  s</a:t>
            </a:r>
            <a:r>
              <a:rPr lang="en-US" sz="2800" baseline="-1800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n-US" sz="280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800" baseline="-18000" smtClean="0">
                <a:solidFill>
                  <a:schemeClr val="bg1"/>
                </a:solidFill>
                <a:latin typeface="Comic Sans MS" pitchFamily="66" charset="0"/>
              </a:rPr>
              <a:t>vo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’ = constant for NC soil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On the virgin compression line:  </a:t>
            </a:r>
            <a:r>
              <a:rPr lang="en-US" sz="280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800" baseline="-20000" smtClean="0">
                <a:solidFill>
                  <a:schemeClr val="bg1"/>
                </a:solidFill>
                <a:latin typeface="Comic Sans MS" pitchFamily="66" charset="0"/>
              </a:rPr>
              <a:t>vo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’ = </a:t>
            </a:r>
            <a:r>
              <a:rPr lang="en-US" sz="280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800" baseline="-2000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’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Thus:  s</a:t>
            </a:r>
            <a:r>
              <a:rPr lang="en-US" sz="2800" baseline="-1800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n-US" sz="280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800" baseline="-1800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’ = constant for all soil (NC &amp; OC)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For simple shear: s</a:t>
            </a:r>
            <a:r>
              <a:rPr lang="en-US" sz="2800" baseline="-1800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n-US" sz="280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800" baseline="-1800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’ = ½sin </a:t>
            </a:r>
            <a:r>
              <a:rPr lang="en-US" sz="2800" smtClean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’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Equivalent stress: </a:t>
            </a:r>
            <a:endParaRPr lang="en-US" sz="2800" smtClean="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36625" y="4354513"/>
            <a:ext cx="6786563" cy="1900237"/>
          </a:xfrm>
          <a:prstGeom prst="rect">
            <a:avLst/>
          </a:prstGeom>
          <a:solidFill>
            <a:srgbClr val="CCFF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400">
                <a:solidFill>
                  <a:srgbClr val="993366"/>
                </a:solidFill>
              </a:rPr>
              <a:t>Normalized Undrained Shear Strength:</a:t>
            </a:r>
          </a:p>
          <a:p>
            <a:pPr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400">
                <a:solidFill>
                  <a:srgbClr val="993366"/>
                </a:solidFill>
              </a:rPr>
              <a:t>s</a:t>
            </a:r>
            <a:r>
              <a:rPr lang="en-US" sz="2400" baseline="-20000">
                <a:solidFill>
                  <a:srgbClr val="993366"/>
                </a:solidFill>
              </a:rPr>
              <a:t>u</a:t>
            </a:r>
            <a:r>
              <a:rPr lang="en-US" sz="2400">
                <a:solidFill>
                  <a:srgbClr val="993366"/>
                </a:solidFill>
              </a:rPr>
              <a:t>/</a:t>
            </a:r>
            <a:r>
              <a:rPr lang="en-US" sz="2400">
                <a:solidFill>
                  <a:srgbClr val="993366"/>
                </a:solidFill>
                <a:latin typeface="Symbol" pitchFamily="18" charset="2"/>
              </a:rPr>
              <a:t>s</a:t>
            </a:r>
            <a:r>
              <a:rPr lang="en-US" sz="2400" baseline="-18000">
                <a:solidFill>
                  <a:srgbClr val="993366"/>
                </a:solidFill>
              </a:rPr>
              <a:t>vo</a:t>
            </a:r>
            <a:r>
              <a:rPr lang="en-US" sz="2400">
                <a:solidFill>
                  <a:srgbClr val="993366"/>
                </a:solidFill>
              </a:rPr>
              <a:t>’ = ½ sin</a:t>
            </a:r>
            <a:r>
              <a:rPr lang="en-US" sz="2400">
                <a:solidFill>
                  <a:srgbClr val="993366"/>
                </a:solidFill>
                <a:latin typeface="Symbol" pitchFamily="18" charset="2"/>
              </a:rPr>
              <a:t>f</a:t>
            </a:r>
            <a:r>
              <a:rPr lang="en-US" sz="2400">
                <a:solidFill>
                  <a:srgbClr val="993366"/>
                </a:solidFill>
              </a:rPr>
              <a:t>’ OCR</a:t>
            </a:r>
            <a:r>
              <a:rPr lang="en-US" sz="2800" baseline="36000">
                <a:solidFill>
                  <a:srgbClr val="993366"/>
                </a:solidFill>
                <a:latin typeface="Symbol" pitchFamily="18" charset="2"/>
              </a:rPr>
              <a:t>L </a:t>
            </a:r>
            <a:r>
              <a:rPr lang="en-US" sz="2400" baseline="36000">
                <a:solidFill>
                  <a:srgbClr val="993366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400" baseline="36000">
                <a:solidFill>
                  <a:srgbClr val="993366"/>
                </a:solidFill>
              </a:rPr>
              <a:t> </a:t>
            </a:r>
            <a:r>
              <a:rPr lang="en-US" sz="2400">
                <a:solidFill>
                  <a:srgbClr val="993366"/>
                </a:solidFill>
              </a:rPr>
              <a:t>where </a:t>
            </a:r>
            <a:r>
              <a:rPr lang="en-US" sz="2400">
                <a:solidFill>
                  <a:srgbClr val="993366"/>
                </a:solidFill>
                <a:latin typeface="Symbol" pitchFamily="18" charset="2"/>
              </a:rPr>
              <a:t>L</a:t>
            </a:r>
            <a:r>
              <a:rPr lang="en-US" sz="2400">
                <a:solidFill>
                  <a:srgbClr val="993366"/>
                </a:solidFill>
              </a:rPr>
              <a:t> = (1-C</a:t>
            </a:r>
            <a:r>
              <a:rPr lang="en-US" sz="2400" baseline="-18000">
                <a:solidFill>
                  <a:srgbClr val="993366"/>
                </a:solidFill>
              </a:rPr>
              <a:t>s</a:t>
            </a:r>
            <a:r>
              <a:rPr lang="en-US" sz="2400">
                <a:solidFill>
                  <a:srgbClr val="993366"/>
                </a:solidFill>
              </a:rPr>
              <a:t>/C</a:t>
            </a:r>
            <a:r>
              <a:rPr lang="en-US" sz="2400" baseline="-18000">
                <a:solidFill>
                  <a:srgbClr val="993366"/>
                </a:solidFill>
              </a:rPr>
              <a:t>c</a:t>
            </a:r>
            <a:r>
              <a:rPr lang="en-US" sz="2400">
                <a:solidFill>
                  <a:srgbClr val="993366"/>
                </a:solidFill>
              </a:rPr>
              <a:t>)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086225" y="3438525"/>
            <a:ext cx="42672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400">
                <a:solidFill>
                  <a:srgbClr val="00FFFF"/>
                </a:solidFill>
                <a:latin typeface="Symbol" pitchFamily="18" charset="2"/>
              </a:rPr>
              <a:t>s</a:t>
            </a:r>
            <a:r>
              <a:rPr lang="en-US" sz="2400" baseline="-20000">
                <a:solidFill>
                  <a:srgbClr val="00FFFF"/>
                </a:solidFill>
              </a:rPr>
              <a:t>e</a:t>
            </a:r>
            <a:r>
              <a:rPr lang="en-US" sz="2400">
                <a:solidFill>
                  <a:srgbClr val="00FFFF"/>
                </a:solidFill>
              </a:rPr>
              <a:t>’ = </a:t>
            </a:r>
            <a:r>
              <a:rPr lang="en-US" sz="2400">
                <a:solidFill>
                  <a:srgbClr val="00FFFF"/>
                </a:solidFill>
                <a:latin typeface="Symbol" pitchFamily="18" charset="2"/>
              </a:rPr>
              <a:t>s</a:t>
            </a:r>
            <a:r>
              <a:rPr lang="en-US" sz="2400" baseline="-18000">
                <a:solidFill>
                  <a:srgbClr val="00FFFF"/>
                </a:solidFill>
              </a:rPr>
              <a:t>vo</a:t>
            </a:r>
            <a:r>
              <a:rPr lang="en-US" sz="2400">
                <a:solidFill>
                  <a:srgbClr val="00FFFF"/>
                </a:solidFill>
              </a:rPr>
              <a:t>’ OCR</a:t>
            </a:r>
            <a:r>
              <a:rPr lang="en-US" sz="2400" baseline="36000">
                <a:solidFill>
                  <a:srgbClr val="00FFFF"/>
                </a:solidFill>
              </a:rPr>
              <a:t>[1-Cs/Cc]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FFFF00"/>
                </a:solidFill>
              </a:rPr>
              <a:t>Undrained Shear Strength from CSSM</a:t>
            </a:r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4007" r="4108" b="2003"/>
          <a:stretch>
            <a:fillRect/>
          </a:stretch>
        </p:blipFill>
        <p:spPr bwMode="auto">
          <a:xfrm>
            <a:off x="523875" y="938213"/>
            <a:ext cx="8067675" cy="56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FFFF00"/>
                </a:solidFill>
              </a:rPr>
              <a:t>Undrained Shear Strength from CSSM</a:t>
            </a:r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014413"/>
            <a:ext cx="8734425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FFFF00"/>
                </a:solidFill>
              </a:rPr>
              <a:t>Porewater Pressure Response from CSSM</a:t>
            </a:r>
          </a:p>
        </p:txBody>
      </p:sp>
      <p:pic>
        <p:nvPicPr>
          <p:cNvPr id="430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2075" r="8708"/>
          <a:stretch>
            <a:fillRect/>
          </a:stretch>
        </p:blipFill>
        <p:spPr bwMode="auto">
          <a:xfrm>
            <a:off x="354013" y="1009650"/>
            <a:ext cx="867092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873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PROLOGUE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40738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25000"/>
              </a:spcBef>
              <a:spcAft>
                <a:spcPct val="30000"/>
              </a:spcAft>
              <a:buClr>
                <a:srgbClr val="FF9933"/>
              </a:buClr>
              <a:buSzPct val="75000"/>
              <a:buFont typeface="Wingdings" pitchFamily="2" charset="2"/>
              <a:buChar char="q"/>
            </a:pPr>
            <a:r>
              <a:rPr lang="en-US" sz="2800" smtClean="0">
                <a:solidFill>
                  <a:srgbClr val="99FFCC"/>
                </a:solidFill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Critical-state soil mechanics is an effective stress framework describing mechanical soil response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spcAft>
                <a:spcPct val="30000"/>
              </a:spcAft>
              <a:buClr>
                <a:srgbClr val="FF9933"/>
              </a:buClr>
              <a:buSzPct val="75000"/>
              <a:buFont typeface="Wingdings" pitchFamily="2" charset="2"/>
              <a:buChar char="q"/>
            </a:pP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In its simple form here, we consider only shear loading and compression-swelling.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spcAft>
                <a:spcPct val="30000"/>
              </a:spcAft>
              <a:buClr>
                <a:srgbClr val="FF9933"/>
              </a:buClr>
              <a:buSzPct val="75000"/>
              <a:buFont typeface="Wingdings" pitchFamily="2" charset="2"/>
              <a:buChar char="q"/>
            </a:pP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We merely tie together two well-known concepts: (1) one-dimensional consolidation behavior (via e-log</a:t>
            </a:r>
            <a:r>
              <a:rPr lang="en-US" sz="2800" b="1" smtClean="0">
                <a:solidFill>
                  <a:srgbClr val="FFFF00"/>
                </a:solidFill>
                <a:latin typeface="Symbol" pitchFamily="18" charset="2"/>
              </a:rPr>
              <a:t>s</a:t>
            </a:r>
            <a:r>
              <a:rPr lang="en-US" sz="2800" b="1" baseline="-25000" smtClean="0">
                <a:solidFill>
                  <a:srgbClr val="FFFF00"/>
                </a:solidFill>
                <a:latin typeface="Comic Sans MS" pitchFamily="66" charset="0"/>
              </a:rPr>
              <a:t>v</a:t>
            </a: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’ curves); and (2) shear stress-vs. normal stress (</a:t>
            </a:r>
            <a:r>
              <a:rPr lang="en-US" sz="2800" b="1" smtClean="0">
                <a:solidFill>
                  <a:srgbClr val="FFFF00"/>
                </a:solidFill>
                <a:latin typeface="Symbol" pitchFamily="18" charset="2"/>
              </a:rPr>
              <a:t>t-s</a:t>
            </a:r>
            <a:r>
              <a:rPr lang="en-US" sz="2800" b="1" baseline="-25000" smtClean="0">
                <a:solidFill>
                  <a:srgbClr val="FFFF00"/>
                </a:solidFill>
                <a:latin typeface="Comic Sans MS" pitchFamily="66" charset="0"/>
              </a:rPr>
              <a:t>v</a:t>
            </a: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’) plots from direct shear (alias Mohr’s circles).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2725"/>
            <a:ext cx="8229600" cy="4587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  <a:latin typeface="Comic Sans MS" pitchFamily="66" charset="0"/>
              </a:rPr>
              <a:t>Yield Surfaces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flipV="1">
            <a:off x="1143000" y="609600"/>
            <a:ext cx="0" cy="2667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143000" y="3276600"/>
            <a:ext cx="3200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4800600" y="3276600"/>
            <a:ext cx="4038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V="1">
            <a:off x="4800600" y="762000"/>
            <a:ext cx="0" cy="2514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4800600" y="3581400"/>
            <a:ext cx="0" cy="25908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4800600" y="6172200"/>
            <a:ext cx="3962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119313" y="3351213"/>
            <a:ext cx="1147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 i="1">
                <a:solidFill>
                  <a:srgbClr val="99FFCC"/>
                </a:solidFill>
                <a:latin typeface="Arial" charset="0"/>
              </a:rPr>
              <a:t>Log </a:t>
            </a:r>
            <a:r>
              <a:rPr lang="en-US" sz="2400" i="1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400" i="1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400" i="1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229350" y="6257925"/>
            <a:ext cx="229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99FFCC"/>
                </a:solidFill>
                <a:latin typeface="Arial" charset="0"/>
              </a:rPr>
              <a:t>Normal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0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 rot="-5400000">
            <a:off x="3498056" y="4725194"/>
            <a:ext cx="1789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99FFCC"/>
                </a:solidFill>
                <a:latin typeface="Arial" charset="0"/>
              </a:rPr>
              <a:t>Shear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t</a:t>
            </a:r>
            <a:endParaRPr lang="en-US" sz="20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 rot="-5400000">
            <a:off x="-506412" y="1760537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99FFCC"/>
                </a:solidFill>
                <a:latin typeface="Arial" charset="0"/>
              </a:rPr>
              <a:t>Void Ratio, e</a:t>
            </a:r>
            <a:endParaRPr lang="en-US" sz="20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1524000" y="685800"/>
            <a:ext cx="2438400" cy="2209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1489075" y="1119188"/>
            <a:ext cx="2095500" cy="1882775"/>
          </a:xfrm>
          <a:prstGeom prst="line">
            <a:avLst/>
          </a:prstGeom>
          <a:noFill/>
          <a:ln w="603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V="1">
            <a:off x="4802188" y="3797300"/>
            <a:ext cx="3008312" cy="2320925"/>
          </a:xfrm>
          <a:prstGeom prst="line">
            <a:avLst/>
          </a:prstGeom>
          <a:noFill/>
          <a:ln w="666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Freeform 17"/>
          <p:cNvSpPr>
            <a:spLocks/>
          </p:cNvSpPr>
          <p:nvPr/>
        </p:nvSpPr>
        <p:spPr bwMode="auto">
          <a:xfrm>
            <a:off x="5314950" y="889000"/>
            <a:ext cx="2770188" cy="2028825"/>
          </a:xfrm>
          <a:custGeom>
            <a:avLst/>
            <a:gdLst>
              <a:gd name="T0" fmla="*/ 0 w 1584"/>
              <a:gd name="T1" fmla="*/ 0 h 1392"/>
              <a:gd name="T2" fmla="*/ 144 w 1584"/>
              <a:gd name="T3" fmla="*/ 336 h 1392"/>
              <a:gd name="T4" fmla="*/ 432 w 1584"/>
              <a:gd name="T5" fmla="*/ 672 h 1392"/>
              <a:gd name="T6" fmla="*/ 960 w 1584"/>
              <a:gd name="T7" fmla="*/ 1104 h 1392"/>
              <a:gd name="T8" fmla="*/ 1584 w 1584"/>
              <a:gd name="T9" fmla="*/ 1392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1392"/>
              <a:gd name="T17" fmla="*/ 1584 w 1584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1392">
                <a:moveTo>
                  <a:pt x="0" y="0"/>
                </a:moveTo>
                <a:cubicBezTo>
                  <a:pt x="36" y="112"/>
                  <a:pt x="72" y="224"/>
                  <a:pt x="144" y="336"/>
                </a:cubicBezTo>
                <a:cubicBezTo>
                  <a:pt x="216" y="448"/>
                  <a:pt x="296" y="544"/>
                  <a:pt x="432" y="672"/>
                </a:cubicBezTo>
                <a:cubicBezTo>
                  <a:pt x="568" y="800"/>
                  <a:pt x="768" y="984"/>
                  <a:pt x="960" y="1104"/>
                </a:cubicBezTo>
                <a:cubicBezTo>
                  <a:pt x="1152" y="1224"/>
                  <a:pt x="1368" y="1308"/>
                  <a:pt x="1584" y="1392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Text Box 18"/>
          <p:cNvSpPr txBox="1">
            <a:spLocks noChangeArrowheads="1"/>
          </p:cNvSpPr>
          <p:nvPr/>
        </p:nvSpPr>
        <p:spPr bwMode="auto">
          <a:xfrm>
            <a:off x="1787525" y="6667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44050" name="Text Box 19"/>
          <p:cNvSpPr txBox="1">
            <a:spLocks noChangeArrowheads="1"/>
          </p:cNvSpPr>
          <p:nvPr/>
        </p:nvSpPr>
        <p:spPr bwMode="auto">
          <a:xfrm>
            <a:off x="5645150" y="7556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44051" name="Text Box 28"/>
          <p:cNvSpPr txBox="1">
            <a:spLocks noChangeArrowheads="1"/>
          </p:cNvSpPr>
          <p:nvPr/>
        </p:nvSpPr>
        <p:spPr bwMode="auto">
          <a:xfrm>
            <a:off x="7794625" y="3694113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6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44052" name="Text Box 29"/>
          <p:cNvSpPr txBox="1">
            <a:spLocks noChangeArrowheads="1"/>
          </p:cNvSpPr>
          <p:nvPr/>
        </p:nvSpPr>
        <p:spPr bwMode="auto">
          <a:xfrm>
            <a:off x="7705725" y="2859088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6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44053" name="Text Box 30"/>
          <p:cNvSpPr txBox="1">
            <a:spLocks noChangeArrowheads="1"/>
          </p:cNvSpPr>
          <p:nvPr/>
        </p:nvSpPr>
        <p:spPr bwMode="auto">
          <a:xfrm>
            <a:off x="1169988" y="81280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6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44054" name="Line 31"/>
          <p:cNvSpPr>
            <a:spLocks noChangeShapeType="1"/>
          </p:cNvSpPr>
          <p:nvPr/>
        </p:nvSpPr>
        <p:spPr bwMode="auto">
          <a:xfrm>
            <a:off x="1363663" y="1736725"/>
            <a:ext cx="2279650" cy="8683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Freeform 33"/>
          <p:cNvSpPr>
            <a:spLocks/>
          </p:cNvSpPr>
          <p:nvPr/>
        </p:nvSpPr>
        <p:spPr bwMode="auto">
          <a:xfrm rot="-1098905">
            <a:off x="5291138" y="1089025"/>
            <a:ext cx="2855912" cy="1965325"/>
          </a:xfrm>
          <a:custGeom>
            <a:avLst/>
            <a:gdLst>
              <a:gd name="T0" fmla="*/ 0 w 2208"/>
              <a:gd name="T1" fmla="*/ 0 h 1208"/>
              <a:gd name="T2" fmla="*/ 192 w 2208"/>
              <a:gd name="T3" fmla="*/ 240 h 1208"/>
              <a:gd name="T4" fmla="*/ 624 w 2208"/>
              <a:gd name="T5" fmla="*/ 576 h 1208"/>
              <a:gd name="T6" fmla="*/ 1008 w 2208"/>
              <a:gd name="T7" fmla="*/ 768 h 1208"/>
              <a:gd name="T8" fmla="*/ 1584 w 2208"/>
              <a:gd name="T9" fmla="*/ 1008 h 1208"/>
              <a:gd name="T10" fmla="*/ 1968 w 2208"/>
              <a:gd name="T11" fmla="*/ 1152 h 1208"/>
              <a:gd name="T12" fmla="*/ 2160 w 2208"/>
              <a:gd name="T13" fmla="*/ 1200 h 1208"/>
              <a:gd name="T14" fmla="*/ 2208 w 2208"/>
              <a:gd name="T15" fmla="*/ 1200 h 1208"/>
              <a:gd name="T16" fmla="*/ 2160 w 2208"/>
              <a:gd name="T17" fmla="*/ 1200 h 1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8"/>
              <a:gd name="T28" fmla="*/ 0 h 1208"/>
              <a:gd name="T29" fmla="*/ 2208 w 2208"/>
              <a:gd name="T30" fmla="*/ 1208 h 12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8" h="1208">
                <a:moveTo>
                  <a:pt x="0" y="0"/>
                </a:moveTo>
                <a:cubicBezTo>
                  <a:pt x="44" y="72"/>
                  <a:pt x="88" y="144"/>
                  <a:pt x="192" y="240"/>
                </a:cubicBezTo>
                <a:cubicBezTo>
                  <a:pt x="296" y="336"/>
                  <a:pt x="488" y="488"/>
                  <a:pt x="624" y="576"/>
                </a:cubicBezTo>
                <a:cubicBezTo>
                  <a:pt x="760" y="664"/>
                  <a:pt x="848" y="696"/>
                  <a:pt x="1008" y="768"/>
                </a:cubicBezTo>
                <a:cubicBezTo>
                  <a:pt x="1168" y="840"/>
                  <a:pt x="1424" y="944"/>
                  <a:pt x="1584" y="1008"/>
                </a:cubicBezTo>
                <a:cubicBezTo>
                  <a:pt x="1744" y="1072"/>
                  <a:pt x="1872" y="1120"/>
                  <a:pt x="1968" y="1152"/>
                </a:cubicBezTo>
                <a:cubicBezTo>
                  <a:pt x="2064" y="1184"/>
                  <a:pt x="2120" y="1192"/>
                  <a:pt x="2160" y="1200"/>
                </a:cubicBezTo>
                <a:cubicBezTo>
                  <a:pt x="2200" y="1208"/>
                  <a:pt x="2208" y="1200"/>
                  <a:pt x="2208" y="1200"/>
                </a:cubicBezTo>
                <a:cubicBezTo>
                  <a:pt x="2208" y="1200"/>
                  <a:pt x="2184" y="1200"/>
                  <a:pt x="2160" y="1200"/>
                </a:cubicBezTo>
              </a:path>
            </a:pathLst>
          </a:custGeom>
          <a:noFill/>
          <a:ln w="444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Text Box 37"/>
          <p:cNvSpPr txBox="1">
            <a:spLocks noChangeArrowheads="1"/>
          </p:cNvSpPr>
          <p:nvPr/>
        </p:nvSpPr>
        <p:spPr bwMode="auto">
          <a:xfrm>
            <a:off x="4833938" y="1190625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66FF66"/>
                </a:solidFill>
                <a:latin typeface="Arial" charset="0"/>
              </a:rPr>
              <a:t>OC</a:t>
            </a:r>
          </a:p>
        </p:txBody>
      </p:sp>
      <p:sp>
        <p:nvSpPr>
          <p:cNvPr id="44057" name="Line 39"/>
          <p:cNvSpPr>
            <a:spLocks noChangeShapeType="1"/>
          </p:cNvSpPr>
          <p:nvPr/>
        </p:nvSpPr>
        <p:spPr bwMode="auto">
          <a:xfrm>
            <a:off x="5246688" y="6186488"/>
            <a:ext cx="3074987" cy="6350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Freeform 40"/>
          <p:cNvSpPr>
            <a:spLocks/>
          </p:cNvSpPr>
          <p:nvPr/>
        </p:nvSpPr>
        <p:spPr bwMode="auto">
          <a:xfrm>
            <a:off x="5402263" y="769938"/>
            <a:ext cx="3505200" cy="1917700"/>
          </a:xfrm>
          <a:custGeom>
            <a:avLst/>
            <a:gdLst>
              <a:gd name="T0" fmla="*/ 0 w 2208"/>
              <a:gd name="T1" fmla="*/ 0 h 1208"/>
              <a:gd name="T2" fmla="*/ 192 w 2208"/>
              <a:gd name="T3" fmla="*/ 240 h 1208"/>
              <a:gd name="T4" fmla="*/ 624 w 2208"/>
              <a:gd name="T5" fmla="*/ 576 h 1208"/>
              <a:gd name="T6" fmla="*/ 1008 w 2208"/>
              <a:gd name="T7" fmla="*/ 768 h 1208"/>
              <a:gd name="T8" fmla="*/ 1584 w 2208"/>
              <a:gd name="T9" fmla="*/ 1008 h 1208"/>
              <a:gd name="T10" fmla="*/ 1968 w 2208"/>
              <a:gd name="T11" fmla="*/ 1152 h 1208"/>
              <a:gd name="T12" fmla="*/ 2160 w 2208"/>
              <a:gd name="T13" fmla="*/ 1200 h 1208"/>
              <a:gd name="T14" fmla="*/ 2208 w 2208"/>
              <a:gd name="T15" fmla="*/ 1200 h 1208"/>
              <a:gd name="T16" fmla="*/ 2160 w 2208"/>
              <a:gd name="T17" fmla="*/ 1200 h 1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8"/>
              <a:gd name="T28" fmla="*/ 0 h 1208"/>
              <a:gd name="T29" fmla="*/ 2208 w 2208"/>
              <a:gd name="T30" fmla="*/ 1208 h 12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8" h="1208">
                <a:moveTo>
                  <a:pt x="0" y="0"/>
                </a:moveTo>
                <a:cubicBezTo>
                  <a:pt x="44" y="72"/>
                  <a:pt x="88" y="144"/>
                  <a:pt x="192" y="240"/>
                </a:cubicBezTo>
                <a:cubicBezTo>
                  <a:pt x="296" y="336"/>
                  <a:pt x="488" y="488"/>
                  <a:pt x="624" y="576"/>
                </a:cubicBezTo>
                <a:cubicBezTo>
                  <a:pt x="760" y="664"/>
                  <a:pt x="848" y="696"/>
                  <a:pt x="1008" y="768"/>
                </a:cubicBezTo>
                <a:cubicBezTo>
                  <a:pt x="1168" y="840"/>
                  <a:pt x="1424" y="944"/>
                  <a:pt x="1584" y="1008"/>
                </a:cubicBezTo>
                <a:cubicBezTo>
                  <a:pt x="1744" y="1072"/>
                  <a:pt x="1872" y="1120"/>
                  <a:pt x="1968" y="1152"/>
                </a:cubicBezTo>
                <a:cubicBezTo>
                  <a:pt x="2064" y="1184"/>
                  <a:pt x="2120" y="1192"/>
                  <a:pt x="2160" y="1200"/>
                </a:cubicBezTo>
                <a:cubicBezTo>
                  <a:pt x="2200" y="1208"/>
                  <a:pt x="2208" y="1200"/>
                  <a:pt x="2208" y="1200"/>
                </a:cubicBezTo>
                <a:cubicBezTo>
                  <a:pt x="2208" y="1200"/>
                  <a:pt x="2184" y="1200"/>
                  <a:pt x="2160" y="1200"/>
                </a:cubicBezTo>
              </a:path>
            </a:pathLst>
          </a:custGeom>
          <a:noFill/>
          <a:ln w="444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52"/>
          <p:cNvSpPr>
            <a:spLocks noChangeShapeType="1"/>
          </p:cNvSpPr>
          <p:nvPr/>
        </p:nvSpPr>
        <p:spPr bwMode="auto">
          <a:xfrm flipH="1">
            <a:off x="5164138" y="1789113"/>
            <a:ext cx="44450" cy="4400550"/>
          </a:xfrm>
          <a:prstGeom prst="line">
            <a:avLst/>
          </a:prstGeom>
          <a:noFill/>
          <a:ln w="158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Oval 54"/>
          <p:cNvSpPr>
            <a:spLocks noChangeArrowheads="1"/>
          </p:cNvSpPr>
          <p:nvPr/>
        </p:nvSpPr>
        <p:spPr bwMode="auto">
          <a:xfrm>
            <a:off x="5072063" y="6119813"/>
            <a:ext cx="153987" cy="1285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Text Box 55"/>
          <p:cNvSpPr txBox="1">
            <a:spLocks noChangeArrowheads="1"/>
          </p:cNvSpPr>
          <p:nvPr/>
        </p:nvSpPr>
        <p:spPr bwMode="auto">
          <a:xfrm>
            <a:off x="6286500" y="3328988"/>
            <a:ext cx="2125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99FFCC"/>
                </a:solidFill>
                <a:latin typeface="Arial" charset="0"/>
              </a:rPr>
              <a:t>Normal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0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44062" name="Text Box 56"/>
          <p:cNvSpPr txBox="1">
            <a:spLocks noChangeArrowheads="1"/>
          </p:cNvSpPr>
          <p:nvPr/>
        </p:nvSpPr>
        <p:spPr bwMode="auto">
          <a:xfrm rot="-5400000">
            <a:off x="3589338" y="1776412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99FFCC"/>
                </a:solidFill>
                <a:latin typeface="Arial" charset="0"/>
              </a:rPr>
              <a:t>Void Ratio, e</a:t>
            </a:r>
            <a:endParaRPr lang="en-US" sz="20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44063" name="Rectangle 57"/>
          <p:cNvSpPr>
            <a:spLocks noChangeArrowheads="1"/>
          </p:cNvSpPr>
          <p:nvPr/>
        </p:nvSpPr>
        <p:spPr bwMode="auto">
          <a:xfrm>
            <a:off x="3568700" y="2533650"/>
            <a:ext cx="111125" cy="9683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Rectangle 58"/>
          <p:cNvSpPr>
            <a:spLocks noChangeArrowheads="1"/>
          </p:cNvSpPr>
          <p:nvPr/>
        </p:nvSpPr>
        <p:spPr bwMode="auto">
          <a:xfrm>
            <a:off x="8337550" y="2514600"/>
            <a:ext cx="111125" cy="1111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Text Box 59"/>
          <p:cNvSpPr txBox="1">
            <a:spLocks noChangeArrowheads="1"/>
          </p:cNvSpPr>
          <p:nvPr/>
        </p:nvSpPr>
        <p:spPr bwMode="auto">
          <a:xfrm>
            <a:off x="3400425" y="330835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1800" b="0" baseline="-16000">
                <a:solidFill>
                  <a:srgbClr val="99FFCC"/>
                </a:solidFill>
                <a:latin typeface="Arial" charset="0"/>
              </a:rPr>
              <a:t>p</a:t>
            </a:r>
            <a:r>
              <a:rPr lang="en-US" sz="1800" b="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44066" name="Text Box 60"/>
          <p:cNvSpPr txBox="1">
            <a:spLocks noChangeArrowheads="1"/>
          </p:cNvSpPr>
          <p:nvPr/>
        </p:nvSpPr>
        <p:spPr bwMode="auto">
          <a:xfrm>
            <a:off x="8175625" y="21209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1800" b="0" baseline="-16000">
                <a:solidFill>
                  <a:srgbClr val="99FFCC"/>
                </a:solidFill>
                <a:latin typeface="Arial" charset="0"/>
              </a:rPr>
              <a:t>p</a:t>
            </a:r>
            <a:r>
              <a:rPr lang="en-US" sz="1800" b="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44067" name="Line 61"/>
          <p:cNvSpPr>
            <a:spLocks noChangeShapeType="1"/>
          </p:cNvSpPr>
          <p:nvPr/>
        </p:nvSpPr>
        <p:spPr bwMode="auto">
          <a:xfrm flipH="1">
            <a:off x="5800725" y="2024063"/>
            <a:ext cx="23813" cy="7937"/>
          </a:xfrm>
          <a:prstGeom prst="line">
            <a:avLst/>
          </a:prstGeom>
          <a:noFill/>
          <a:ln w="222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Line 71"/>
          <p:cNvSpPr>
            <a:spLocks noChangeShapeType="1"/>
          </p:cNvSpPr>
          <p:nvPr/>
        </p:nvSpPr>
        <p:spPr bwMode="auto">
          <a:xfrm flipH="1" flipV="1">
            <a:off x="2940050" y="2452688"/>
            <a:ext cx="354013" cy="7937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9" name="Line 72"/>
          <p:cNvSpPr>
            <a:spLocks noChangeShapeType="1"/>
          </p:cNvSpPr>
          <p:nvPr/>
        </p:nvSpPr>
        <p:spPr bwMode="auto">
          <a:xfrm flipH="1" flipV="1">
            <a:off x="6969125" y="2468563"/>
            <a:ext cx="539750" cy="1587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0" name="Freeform 73"/>
          <p:cNvSpPr>
            <a:spLocks/>
          </p:cNvSpPr>
          <p:nvPr/>
        </p:nvSpPr>
        <p:spPr bwMode="auto">
          <a:xfrm flipH="1">
            <a:off x="6834188" y="4533900"/>
            <a:ext cx="698500" cy="1601788"/>
          </a:xfrm>
          <a:custGeom>
            <a:avLst/>
            <a:gdLst>
              <a:gd name="T0" fmla="*/ 6 w 327"/>
              <a:gd name="T1" fmla="*/ 595 h 595"/>
              <a:gd name="T2" fmla="*/ 1 w 327"/>
              <a:gd name="T3" fmla="*/ 510 h 595"/>
              <a:gd name="T4" fmla="*/ 15 w 327"/>
              <a:gd name="T5" fmla="*/ 340 h 595"/>
              <a:gd name="T6" fmla="*/ 67 w 327"/>
              <a:gd name="T7" fmla="*/ 203 h 595"/>
              <a:gd name="T8" fmla="*/ 105 w 327"/>
              <a:gd name="T9" fmla="*/ 128 h 595"/>
              <a:gd name="T10" fmla="*/ 185 w 327"/>
              <a:gd name="T11" fmla="*/ 38 h 595"/>
              <a:gd name="T12" fmla="*/ 270 w 327"/>
              <a:gd name="T13" fmla="*/ 5 h 595"/>
              <a:gd name="T14" fmla="*/ 327 w 327"/>
              <a:gd name="T15" fmla="*/ 5 h 5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"/>
              <a:gd name="T25" fmla="*/ 0 h 595"/>
              <a:gd name="T26" fmla="*/ 327 w 327"/>
              <a:gd name="T27" fmla="*/ 595 h 5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" h="595">
                <a:moveTo>
                  <a:pt x="6" y="595"/>
                </a:moveTo>
                <a:cubicBezTo>
                  <a:pt x="3" y="573"/>
                  <a:pt x="0" y="552"/>
                  <a:pt x="1" y="510"/>
                </a:cubicBezTo>
                <a:cubicBezTo>
                  <a:pt x="2" y="468"/>
                  <a:pt x="4" y="391"/>
                  <a:pt x="15" y="340"/>
                </a:cubicBezTo>
                <a:cubicBezTo>
                  <a:pt x="26" y="289"/>
                  <a:pt x="52" y="238"/>
                  <a:pt x="67" y="203"/>
                </a:cubicBezTo>
                <a:cubicBezTo>
                  <a:pt x="82" y="168"/>
                  <a:pt x="85" y="156"/>
                  <a:pt x="105" y="128"/>
                </a:cubicBezTo>
                <a:cubicBezTo>
                  <a:pt x="125" y="100"/>
                  <a:pt x="157" y="59"/>
                  <a:pt x="185" y="38"/>
                </a:cubicBezTo>
                <a:cubicBezTo>
                  <a:pt x="213" y="17"/>
                  <a:pt x="246" y="10"/>
                  <a:pt x="270" y="5"/>
                </a:cubicBezTo>
                <a:cubicBezTo>
                  <a:pt x="294" y="0"/>
                  <a:pt x="319" y="5"/>
                  <a:pt x="327" y="5"/>
                </a:cubicBezTo>
              </a:path>
            </a:pathLst>
          </a:custGeom>
          <a:noFill/>
          <a:ln w="31750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1" name="Line 82"/>
          <p:cNvSpPr>
            <a:spLocks noChangeShapeType="1"/>
          </p:cNvSpPr>
          <p:nvPr/>
        </p:nvSpPr>
        <p:spPr bwMode="auto">
          <a:xfrm flipH="1">
            <a:off x="6307138" y="2057400"/>
            <a:ext cx="42862" cy="3014663"/>
          </a:xfrm>
          <a:prstGeom prst="line">
            <a:avLst/>
          </a:prstGeom>
          <a:noFill/>
          <a:ln w="15875">
            <a:solidFill>
              <a:srgbClr val="33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2" name="Line 84"/>
          <p:cNvSpPr>
            <a:spLocks noChangeShapeType="1"/>
          </p:cNvSpPr>
          <p:nvPr/>
        </p:nvSpPr>
        <p:spPr bwMode="auto">
          <a:xfrm>
            <a:off x="1462088" y="1731963"/>
            <a:ext cx="658812" cy="6350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3" name="Line 86"/>
          <p:cNvSpPr>
            <a:spLocks noChangeShapeType="1"/>
          </p:cNvSpPr>
          <p:nvPr/>
        </p:nvSpPr>
        <p:spPr bwMode="auto">
          <a:xfrm>
            <a:off x="2184400" y="2063750"/>
            <a:ext cx="374650" cy="0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4" name="Line 96"/>
          <p:cNvSpPr>
            <a:spLocks noChangeShapeType="1"/>
          </p:cNvSpPr>
          <p:nvPr/>
        </p:nvSpPr>
        <p:spPr bwMode="auto">
          <a:xfrm flipH="1">
            <a:off x="8350250" y="2533650"/>
            <a:ext cx="42863" cy="3540125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5" name="Oval 98"/>
          <p:cNvSpPr>
            <a:spLocks noChangeArrowheads="1"/>
          </p:cNvSpPr>
          <p:nvPr/>
        </p:nvSpPr>
        <p:spPr bwMode="auto">
          <a:xfrm>
            <a:off x="1309688" y="1682750"/>
            <a:ext cx="139700" cy="1349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6" name="Text Box 102"/>
          <p:cNvSpPr txBox="1">
            <a:spLocks noChangeArrowheads="1"/>
          </p:cNvSpPr>
          <p:nvPr/>
        </p:nvSpPr>
        <p:spPr bwMode="auto">
          <a:xfrm>
            <a:off x="1155700" y="1374775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66FF66"/>
                </a:solidFill>
                <a:latin typeface="Arial" charset="0"/>
              </a:rPr>
              <a:t>OC</a:t>
            </a:r>
          </a:p>
        </p:txBody>
      </p:sp>
      <p:sp>
        <p:nvSpPr>
          <p:cNvPr id="44077" name="Line 103"/>
          <p:cNvSpPr>
            <a:spLocks noChangeShapeType="1"/>
          </p:cNvSpPr>
          <p:nvPr/>
        </p:nvSpPr>
        <p:spPr bwMode="auto">
          <a:xfrm>
            <a:off x="3698875" y="2582863"/>
            <a:ext cx="4625975" cy="14287"/>
          </a:xfrm>
          <a:prstGeom prst="line">
            <a:avLst/>
          </a:prstGeom>
          <a:noFill/>
          <a:ln w="158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8" name="Line 104"/>
          <p:cNvSpPr>
            <a:spLocks noChangeShapeType="1"/>
          </p:cNvSpPr>
          <p:nvPr/>
        </p:nvSpPr>
        <p:spPr bwMode="auto">
          <a:xfrm>
            <a:off x="2127250" y="2076450"/>
            <a:ext cx="3733800" cy="6350"/>
          </a:xfrm>
          <a:prstGeom prst="line">
            <a:avLst/>
          </a:prstGeom>
          <a:noFill/>
          <a:ln w="158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9" name="Line 105"/>
          <p:cNvSpPr>
            <a:spLocks noChangeShapeType="1"/>
          </p:cNvSpPr>
          <p:nvPr/>
        </p:nvSpPr>
        <p:spPr bwMode="auto">
          <a:xfrm>
            <a:off x="2773363" y="2295525"/>
            <a:ext cx="3898900" cy="26988"/>
          </a:xfrm>
          <a:prstGeom prst="line">
            <a:avLst/>
          </a:prstGeom>
          <a:noFill/>
          <a:ln w="158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0" name="Line 106"/>
          <p:cNvSpPr>
            <a:spLocks noChangeShapeType="1"/>
          </p:cNvSpPr>
          <p:nvPr/>
        </p:nvSpPr>
        <p:spPr bwMode="auto">
          <a:xfrm>
            <a:off x="3294063" y="2441575"/>
            <a:ext cx="4213225" cy="20638"/>
          </a:xfrm>
          <a:prstGeom prst="line">
            <a:avLst/>
          </a:prstGeom>
          <a:noFill/>
          <a:ln w="158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1" name="Line 107"/>
          <p:cNvSpPr>
            <a:spLocks noChangeShapeType="1"/>
          </p:cNvSpPr>
          <p:nvPr/>
        </p:nvSpPr>
        <p:spPr bwMode="auto">
          <a:xfrm>
            <a:off x="3629025" y="2640013"/>
            <a:ext cx="3175" cy="720725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2" name="Line 108"/>
          <p:cNvSpPr>
            <a:spLocks noChangeShapeType="1"/>
          </p:cNvSpPr>
          <p:nvPr/>
        </p:nvSpPr>
        <p:spPr bwMode="auto">
          <a:xfrm>
            <a:off x="1379538" y="1727200"/>
            <a:ext cx="3989387" cy="6350"/>
          </a:xfrm>
          <a:prstGeom prst="line">
            <a:avLst/>
          </a:prstGeom>
          <a:noFill/>
          <a:ln w="158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3" name="Oval 109"/>
          <p:cNvSpPr>
            <a:spLocks noChangeArrowheads="1"/>
          </p:cNvSpPr>
          <p:nvPr/>
        </p:nvSpPr>
        <p:spPr bwMode="auto">
          <a:xfrm>
            <a:off x="2074863" y="1984375"/>
            <a:ext cx="139700" cy="1349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4" name="Oval 110"/>
          <p:cNvSpPr>
            <a:spLocks noChangeArrowheads="1"/>
          </p:cNvSpPr>
          <p:nvPr/>
        </p:nvSpPr>
        <p:spPr bwMode="auto">
          <a:xfrm>
            <a:off x="2700338" y="2205038"/>
            <a:ext cx="139700" cy="1349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5" name="Oval 111"/>
          <p:cNvSpPr>
            <a:spLocks noChangeArrowheads="1"/>
          </p:cNvSpPr>
          <p:nvPr/>
        </p:nvSpPr>
        <p:spPr bwMode="auto">
          <a:xfrm>
            <a:off x="3227388" y="2386013"/>
            <a:ext cx="139700" cy="1349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6" name="Line 112"/>
          <p:cNvSpPr>
            <a:spLocks noChangeShapeType="1"/>
          </p:cNvSpPr>
          <p:nvPr/>
        </p:nvSpPr>
        <p:spPr bwMode="auto">
          <a:xfrm flipH="1">
            <a:off x="5622925" y="2089150"/>
            <a:ext cx="44450" cy="4114800"/>
          </a:xfrm>
          <a:prstGeom prst="line">
            <a:avLst/>
          </a:prstGeom>
          <a:noFill/>
          <a:ln w="158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7" name="Line 113"/>
          <p:cNvSpPr>
            <a:spLocks noChangeShapeType="1"/>
          </p:cNvSpPr>
          <p:nvPr/>
        </p:nvSpPr>
        <p:spPr bwMode="auto">
          <a:xfrm flipH="1">
            <a:off x="6659563" y="2360613"/>
            <a:ext cx="44450" cy="3792537"/>
          </a:xfrm>
          <a:prstGeom prst="line">
            <a:avLst/>
          </a:prstGeom>
          <a:noFill/>
          <a:ln w="158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8" name="Line 114"/>
          <p:cNvSpPr>
            <a:spLocks noChangeShapeType="1"/>
          </p:cNvSpPr>
          <p:nvPr/>
        </p:nvSpPr>
        <p:spPr bwMode="auto">
          <a:xfrm flipH="1">
            <a:off x="7540625" y="2535238"/>
            <a:ext cx="44450" cy="3603625"/>
          </a:xfrm>
          <a:prstGeom prst="line">
            <a:avLst/>
          </a:prstGeom>
          <a:noFill/>
          <a:ln w="158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9" name="Oval 100"/>
          <p:cNvSpPr>
            <a:spLocks noChangeArrowheads="1"/>
          </p:cNvSpPr>
          <p:nvPr/>
        </p:nvSpPr>
        <p:spPr bwMode="auto">
          <a:xfrm>
            <a:off x="6629400" y="2262188"/>
            <a:ext cx="139700" cy="1349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0" name="Oval 101"/>
          <p:cNvSpPr>
            <a:spLocks noChangeArrowheads="1"/>
          </p:cNvSpPr>
          <p:nvPr/>
        </p:nvSpPr>
        <p:spPr bwMode="auto">
          <a:xfrm>
            <a:off x="7499350" y="2401888"/>
            <a:ext cx="139700" cy="1349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1" name="Oval 53"/>
          <p:cNvSpPr>
            <a:spLocks noChangeArrowheads="1"/>
          </p:cNvSpPr>
          <p:nvPr/>
        </p:nvSpPr>
        <p:spPr bwMode="auto">
          <a:xfrm>
            <a:off x="5730875" y="2009775"/>
            <a:ext cx="139700" cy="1349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2" name="Oval 99"/>
          <p:cNvSpPr>
            <a:spLocks noChangeArrowheads="1"/>
          </p:cNvSpPr>
          <p:nvPr/>
        </p:nvSpPr>
        <p:spPr bwMode="auto">
          <a:xfrm>
            <a:off x="5149850" y="1677988"/>
            <a:ext cx="139700" cy="1349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3" name="Line 116"/>
          <p:cNvSpPr>
            <a:spLocks noChangeShapeType="1"/>
          </p:cNvSpPr>
          <p:nvPr/>
        </p:nvSpPr>
        <p:spPr bwMode="auto">
          <a:xfrm>
            <a:off x="5272088" y="1739900"/>
            <a:ext cx="612775" cy="6350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4" name="Line 117"/>
          <p:cNvSpPr>
            <a:spLocks noChangeShapeType="1"/>
          </p:cNvSpPr>
          <p:nvPr/>
        </p:nvSpPr>
        <p:spPr bwMode="auto">
          <a:xfrm flipV="1">
            <a:off x="5821363" y="2081213"/>
            <a:ext cx="495300" cy="1587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5" name="Oval 119"/>
          <p:cNvSpPr>
            <a:spLocks noChangeArrowheads="1"/>
          </p:cNvSpPr>
          <p:nvPr/>
        </p:nvSpPr>
        <p:spPr bwMode="auto">
          <a:xfrm>
            <a:off x="5538788" y="6111875"/>
            <a:ext cx="153987" cy="128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6" name="Oval 120"/>
          <p:cNvSpPr>
            <a:spLocks noChangeArrowheads="1"/>
          </p:cNvSpPr>
          <p:nvPr/>
        </p:nvSpPr>
        <p:spPr bwMode="auto">
          <a:xfrm>
            <a:off x="6577013" y="6115050"/>
            <a:ext cx="153987" cy="128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7" name="Oval 121"/>
          <p:cNvSpPr>
            <a:spLocks noChangeArrowheads="1"/>
          </p:cNvSpPr>
          <p:nvPr/>
        </p:nvSpPr>
        <p:spPr bwMode="auto">
          <a:xfrm>
            <a:off x="7450138" y="6110288"/>
            <a:ext cx="153987" cy="1285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8" name="Line 123"/>
          <p:cNvSpPr>
            <a:spLocks noChangeShapeType="1"/>
          </p:cNvSpPr>
          <p:nvPr/>
        </p:nvSpPr>
        <p:spPr bwMode="auto">
          <a:xfrm flipV="1">
            <a:off x="6654800" y="4687888"/>
            <a:ext cx="22225" cy="1414462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9" name="Line 124"/>
          <p:cNvSpPr>
            <a:spLocks noChangeShapeType="1"/>
          </p:cNvSpPr>
          <p:nvPr/>
        </p:nvSpPr>
        <p:spPr bwMode="auto">
          <a:xfrm flipH="1">
            <a:off x="5891213" y="1760538"/>
            <a:ext cx="42862" cy="3546475"/>
          </a:xfrm>
          <a:prstGeom prst="line">
            <a:avLst/>
          </a:prstGeom>
          <a:noFill/>
          <a:ln w="15875">
            <a:solidFill>
              <a:srgbClr val="33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0" name="Line 125"/>
          <p:cNvSpPr>
            <a:spLocks noChangeShapeType="1"/>
          </p:cNvSpPr>
          <p:nvPr/>
        </p:nvSpPr>
        <p:spPr bwMode="auto">
          <a:xfrm flipH="1">
            <a:off x="6862763" y="2478088"/>
            <a:ext cx="20637" cy="2168525"/>
          </a:xfrm>
          <a:prstGeom prst="line">
            <a:avLst/>
          </a:prstGeom>
          <a:noFill/>
          <a:ln w="15875">
            <a:solidFill>
              <a:srgbClr val="33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1" name="Freeform 128"/>
          <p:cNvSpPr>
            <a:spLocks/>
          </p:cNvSpPr>
          <p:nvPr/>
        </p:nvSpPr>
        <p:spPr bwMode="auto">
          <a:xfrm>
            <a:off x="5629275" y="4916488"/>
            <a:ext cx="681038" cy="1200150"/>
          </a:xfrm>
          <a:custGeom>
            <a:avLst/>
            <a:gdLst>
              <a:gd name="T0" fmla="*/ 0 w 429"/>
              <a:gd name="T1" fmla="*/ 756 h 756"/>
              <a:gd name="T2" fmla="*/ 14 w 429"/>
              <a:gd name="T3" fmla="*/ 595 h 756"/>
              <a:gd name="T4" fmla="*/ 56 w 429"/>
              <a:gd name="T5" fmla="*/ 425 h 756"/>
              <a:gd name="T6" fmla="*/ 132 w 429"/>
              <a:gd name="T7" fmla="*/ 265 h 756"/>
              <a:gd name="T8" fmla="*/ 236 w 429"/>
              <a:gd name="T9" fmla="*/ 90 h 756"/>
              <a:gd name="T10" fmla="*/ 429 w 429"/>
              <a:gd name="T11" fmla="*/ 0 h 7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9"/>
              <a:gd name="T19" fmla="*/ 0 h 756"/>
              <a:gd name="T20" fmla="*/ 429 w 429"/>
              <a:gd name="T21" fmla="*/ 756 h 7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9" h="756">
                <a:moveTo>
                  <a:pt x="0" y="756"/>
                </a:moveTo>
                <a:cubicBezTo>
                  <a:pt x="2" y="703"/>
                  <a:pt x="5" y="650"/>
                  <a:pt x="14" y="595"/>
                </a:cubicBezTo>
                <a:cubicBezTo>
                  <a:pt x="23" y="540"/>
                  <a:pt x="36" y="480"/>
                  <a:pt x="56" y="425"/>
                </a:cubicBezTo>
                <a:cubicBezTo>
                  <a:pt x="76" y="370"/>
                  <a:pt x="102" y="321"/>
                  <a:pt x="132" y="265"/>
                </a:cubicBezTo>
                <a:cubicBezTo>
                  <a:pt x="162" y="209"/>
                  <a:pt x="186" y="134"/>
                  <a:pt x="236" y="90"/>
                </a:cubicBezTo>
                <a:cubicBezTo>
                  <a:pt x="286" y="46"/>
                  <a:pt x="357" y="23"/>
                  <a:pt x="429" y="0"/>
                </a:cubicBezTo>
              </a:path>
            </a:pathLst>
          </a:custGeom>
          <a:noFill/>
          <a:ln w="31750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2" name="Freeform 129"/>
          <p:cNvSpPr>
            <a:spLocks/>
          </p:cNvSpPr>
          <p:nvPr/>
        </p:nvSpPr>
        <p:spPr bwMode="auto">
          <a:xfrm>
            <a:off x="5141913" y="5178425"/>
            <a:ext cx="763587" cy="960438"/>
          </a:xfrm>
          <a:custGeom>
            <a:avLst/>
            <a:gdLst>
              <a:gd name="T0" fmla="*/ 0 w 481"/>
              <a:gd name="T1" fmla="*/ 605 h 605"/>
              <a:gd name="T2" fmla="*/ 14 w 481"/>
              <a:gd name="T3" fmla="*/ 364 h 605"/>
              <a:gd name="T4" fmla="*/ 66 w 481"/>
              <a:gd name="T5" fmla="*/ 241 h 605"/>
              <a:gd name="T6" fmla="*/ 132 w 481"/>
              <a:gd name="T7" fmla="*/ 156 h 605"/>
              <a:gd name="T8" fmla="*/ 217 w 481"/>
              <a:gd name="T9" fmla="*/ 100 h 605"/>
              <a:gd name="T10" fmla="*/ 340 w 481"/>
              <a:gd name="T11" fmla="*/ 43 h 605"/>
              <a:gd name="T12" fmla="*/ 444 w 481"/>
              <a:gd name="T13" fmla="*/ 24 h 605"/>
              <a:gd name="T14" fmla="*/ 481 w 481"/>
              <a:gd name="T15" fmla="*/ 0 h 6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1"/>
              <a:gd name="T25" fmla="*/ 0 h 605"/>
              <a:gd name="T26" fmla="*/ 481 w 481"/>
              <a:gd name="T27" fmla="*/ 605 h 6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1" h="605">
                <a:moveTo>
                  <a:pt x="0" y="605"/>
                </a:moveTo>
                <a:cubicBezTo>
                  <a:pt x="1" y="515"/>
                  <a:pt x="3" y="425"/>
                  <a:pt x="14" y="364"/>
                </a:cubicBezTo>
                <a:cubicBezTo>
                  <a:pt x="25" y="303"/>
                  <a:pt x="46" y="276"/>
                  <a:pt x="66" y="241"/>
                </a:cubicBezTo>
                <a:cubicBezTo>
                  <a:pt x="86" y="206"/>
                  <a:pt x="107" y="180"/>
                  <a:pt x="132" y="156"/>
                </a:cubicBezTo>
                <a:cubicBezTo>
                  <a:pt x="157" y="132"/>
                  <a:pt x="182" y="119"/>
                  <a:pt x="217" y="100"/>
                </a:cubicBezTo>
                <a:cubicBezTo>
                  <a:pt x="252" y="81"/>
                  <a:pt x="302" y="56"/>
                  <a:pt x="340" y="43"/>
                </a:cubicBezTo>
                <a:cubicBezTo>
                  <a:pt x="378" y="30"/>
                  <a:pt x="421" y="31"/>
                  <a:pt x="444" y="24"/>
                </a:cubicBezTo>
                <a:cubicBezTo>
                  <a:pt x="467" y="17"/>
                  <a:pt x="474" y="8"/>
                  <a:pt x="481" y="0"/>
                </a:cubicBezTo>
              </a:path>
            </a:pathLst>
          </a:custGeom>
          <a:noFill/>
          <a:ln w="31750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3" name="Freeform 132"/>
          <p:cNvSpPr>
            <a:spLocks/>
          </p:cNvSpPr>
          <p:nvPr/>
        </p:nvSpPr>
        <p:spPr bwMode="auto">
          <a:xfrm rot="-124268">
            <a:off x="7172325" y="4443413"/>
            <a:ext cx="1122363" cy="1677987"/>
          </a:xfrm>
          <a:custGeom>
            <a:avLst/>
            <a:gdLst>
              <a:gd name="T0" fmla="*/ 704 w 707"/>
              <a:gd name="T1" fmla="*/ 1106 h 1106"/>
              <a:gd name="T2" fmla="*/ 694 w 707"/>
              <a:gd name="T3" fmla="*/ 795 h 1106"/>
              <a:gd name="T4" fmla="*/ 628 w 707"/>
              <a:gd name="T5" fmla="*/ 639 h 1106"/>
              <a:gd name="T6" fmla="*/ 515 w 707"/>
              <a:gd name="T7" fmla="*/ 459 h 1106"/>
              <a:gd name="T8" fmla="*/ 373 w 707"/>
              <a:gd name="T9" fmla="*/ 275 h 1106"/>
              <a:gd name="T10" fmla="*/ 189 w 707"/>
              <a:gd name="T11" fmla="*/ 96 h 1106"/>
              <a:gd name="T12" fmla="*/ 52 w 707"/>
              <a:gd name="T13" fmla="*/ 16 h 1106"/>
              <a:gd name="T14" fmla="*/ 0 w 707"/>
              <a:gd name="T15" fmla="*/ 2 h 11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7"/>
              <a:gd name="T25" fmla="*/ 0 h 1106"/>
              <a:gd name="T26" fmla="*/ 707 w 707"/>
              <a:gd name="T27" fmla="*/ 1106 h 11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7" h="1106">
                <a:moveTo>
                  <a:pt x="704" y="1106"/>
                </a:moveTo>
                <a:cubicBezTo>
                  <a:pt x="705" y="989"/>
                  <a:pt x="707" y="873"/>
                  <a:pt x="694" y="795"/>
                </a:cubicBezTo>
                <a:cubicBezTo>
                  <a:pt x="681" y="717"/>
                  <a:pt x="658" y="695"/>
                  <a:pt x="628" y="639"/>
                </a:cubicBezTo>
                <a:cubicBezTo>
                  <a:pt x="598" y="583"/>
                  <a:pt x="558" y="520"/>
                  <a:pt x="515" y="459"/>
                </a:cubicBezTo>
                <a:cubicBezTo>
                  <a:pt x="472" y="398"/>
                  <a:pt x="427" y="335"/>
                  <a:pt x="373" y="275"/>
                </a:cubicBezTo>
                <a:cubicBezTo>
                  <a:pt x="319" y="215"/>
                  <a:pt x="242" y="139"/>
                  <a:pt x="189" y="96"/>
                </a:cubicBezTo>
                <a:cubicBezTo>
                  <a:pt x="136" y="53"/>
                  <a:pt x="83" y="32"/>
                  <a:pt x="52" y="16"/>
                </a:cubicBezTo>
                <a:cubicBezTo>
                  <a:pt x="21" y="0"/>
                  <a:pt x="12" y="5"/>
                  <a:pt x="0" y="2"/>
                </a:cubicBezTo>
              </a:path>
            </a:pathLst>
          </a:custGeom>
          <a:noFill/>
          <a:ln w="25400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4" name="Text Box 136"/>
          <p:cNvSpPr txBox="1">
            <a:spLocks noChangeArrowheads="1"/>
          </p:cNvSpPr>
          <p:nvPr/>
        </p:nvSpPr>
        <p:spPr bwMode="auto">
          <a:xfrm>
            <a:off x="425450" y="4225925"/>
            <a:ext cx="36496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en-US" sz="2000" b="0">
                <a:solidFill>
                  <a:srgbClr val="99FFCC"/>
                </a:solidFill>
              </a:rPr>
              <a:t> </a:t>
            </a:r>
            <a:r>
              <a:rPr lang="en-US" sz="2000"/>
              <a:t>Yield surface represents 3-d preconsolidation</a:t>
            </a:r>
          </a:p>
          <a:p>
            <a:pPr algn="l" eaLnBrk="1" hangingPunct="1">
              <a:buClr>
                <a:srgbClr val="FFFF00"/>
              </a:buClr>
              <a:buSzPct val="75000"/>
              <a:buFont typeface="Wingdings" pitchFamily="2" charset="2"/>
              <a:buChar char="q"/>
            </a:pPr>
            <a:endParaRPr lang="en-US" sz="2000"/>
          </a:p>
          <a:p>
            <a:pPr algn="l" eaLnBrk="1" hangingPunct="1"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en-US" sz="2000"/>
              <a:t> Quasi-elastic behavior within the yield surface</a:t>
            </a:r>
          </a:p>
        </p:txBody>
      </p:sp>
      <p:grpSp>
        <p:nvGrpSpPr>
          <p:cNvPr id="2" name="Group 139"/>
          <p:cNvGrpSpPr>
            <a:grpSpLocks/>
          </p:cNvGrpSpPr>
          <p:nvPr/>
        </p:nvGrpSpPr>
        <p:grpSpPr bwMode="auto">
          <a:xfrm>
            <a:off x="4841875" y="4059238"/>
            <a:ext cx="3533775" cy="2071687"/>
            <a:chOff x="3050" y="2441"/>
            <a:chExt cx="2226" cy="1421"/>
          </a:xfrm>
        </p:grpSpPr>
        <p:sp>
          <p:nvSpPr>
            <p:cNvPr id="44107" name="Freeform 137"/>
            <p:cNvSpPr>
              <a:spLocks/>
            </p:cNvSpPr>
            <p:nvPr/>
          </p:nvSpPr>
          <p:spPr bwMode="auto">
            <a:xfrm>
              <a:off x="3050" y="2752"/>
              <a:ext cx="2194" cy="1110"/>
            </a:xfrm>
            <a:custGeom>
              <a:avLst/>
              <a:gdLst>
                <a:gd name="T0" fmla="*/ 2191 w 2194"/>
                <a:gd name="T1" fmla="*/ 1105 h 1110"/>
                <a:gd name="T2" fmla="*/ 2172 w 2194"/>
                <a:gd name="T3" fmla="*/ 879 h 1110"/>
                <a:gd name="T4" fmla="*/ 2058 w 2194"/>
                <a:gd name="T5" fmla="*/ 643 h 1110"/>
                <a:gd name="T6" fmla="*/ 1874 w 2194"/>
                <a:gd name="T7" fmla="*/ 369 h 1110"/>
                <a:gd name="T8" fmla="*/ 1685 w 2194"/>
                <a:gd name="T9" fmla="*/ 204 h 1110"/>
                <a:gd name="T10" fmla="*/ 1421 w 2194"/>
                <a:gd name="T11" fmla="*/ 48 h 1110"/>
                <a:gd name="T12" fmla="*/ 1147 w 2194"/>
                <a:gd name="T13" fmla="*/ 24 h 1110"/>
                <a:gd name="T14" fmla="*/ 798 w 2194"/>
                <a:gd name="T15" fmla="*/ 194 h 1110"/>
                <a:gd name="T16" fmla="*/ 397 w 2194"/>
                <a:gd name="T17" fmla="*/ 548 h 1110"/>
                <a:gd name="T18" fmla="*/ 0 w 2194"/>
                <a:gd name="T19" fmla="*/ 1110 h 1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94"/>
                <a:gd name="T31" fmla="*/ 0 h 1110"/>
                <a:gd name="T32" fmla="*/ 2194 w 2194"/>
                <a:gd name="T33" fmla="*/ 1110 h 11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94" h="1110">
                  <a:moveTo>
                    <a:pt x="2191" y="1105"/>
                  </a:moveTo>
                  <a:cubicBezTo>
                    <a:pt x="2192" y="1030"/>
                    <a:pt x="2194" y="956"/>
                    <a:pt x="2172" y="879"/>
                  </a:cubicBezTo>
                  <a:cubicBezTo>
                    <a:pt x="2150" y="802"/>
                    <a:pt x="2108" y="728"/>
                    <a:pt x="2058" y="643"/>
                  </a:cubicBezTo>
                  <a:cubicBezTo>
                    <a:pt x="2008" y="558"/>
                    <a:pt x="1936" y="442"/>
                    <a:pt x="1874" y="369"/>
                  </a:cubicBezTo>
                  <a:cubicBezTo>
                    <a:pt x="1812" y="296"/>
                    <a:pt x="1760" y="257"/>
                    <a:pt x="1685" y="204"/>
                  </a:cubicBezTo>
                  <a:cubicBezTo>
                    <a:pt x="1610" y="151"/>
                    <a:pt x="1511" y="78"/>
                    <a:pt x="1421" y="48"/>
                  </a:cubicBezTo>
                  <a:cubicBezTo>
                    <a:pt x="1331" y="18"/>
                    <a:pt x="1251" y="0"/>
                    <a:pt x="1147" y="24"/>
                  </a:cubicBezTo>
                  <a:cubicBezTo>
                    <a:pt x="1043" y="48"/>
                    <a:pt x="923" y="107"/>
                    <a:pt x="798" y="194"/>
                  </a:cubicBezTo>
                  <a:cubicBezTo>
                    <a:pt x="673" y="281"/>
                    <a:pt x="530" y="395"/>
                    <a:pt x="397" y="548"/>
                  </a:cubicBezTo>
                  <a:cubicBezTo>
                    <a:pt x="264" y="701"/>
                    <a:pt x="66" y="1016"/>
                    <a:pt x="0" y="1110"/>
                  </a:cubicBezTo>
                </a:path>
              </a:pathLst>
            </a:custGeom>
            <a:noFill/>
            <a:ln w="107950" cap="rnd">
              <a:solidFill>
                <a:srgbClr val="00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8" name="WordArt 138"/>
            <p:cNvSpPr>
              <a:spLocks noChangeArrowheads="1" noChangeShapeType="1" noTextEdit="1"/>
            </p:cNvSpPr>
            <p:nvPr/>
          </p:nvSpPr>
          <p:spPr bwMode="auto">
            <a:xfrm>
              <a:off x="3286" y="2441"/>
              <a:ext cx="1990" cy="963"/>
            </a:xfrm>
            <a:prstGeom prst="rect">
              <a:avLst/>
            </a:prstGeom>
          </p:spPr>
          <p:txBody>
            <a:bodyPr wrap="none" fromWordArt="1">
              <a:prstTxWarp prst="textArchUpPour">
                <a:avLst>
                  <a:gd name="adj1" fmla="val 10800004"/>
                  <a:gd name="adj2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Comic Sans MS"/>
                </a:rPr>
                <a:t>Yield Surface</a:t>
              </a:r>
            </a:p>
          </p:txBody>
        </p:sp>
      </p:grpSp>
      <p:sp>
        <p:nvSpPr>
          <p:cNvPr id="44106" name="Rectangle 95"/>
          <p:cNvSpPr>
            <a:spLocks noChangeArrowheads="1"/>
          </p:cNvSpPr>
          <p:nvPr/>
        </p:nvSpPr>
        <p:spPr bwMode="auto">
          <a:xfrm>
            <a:off x="8218488" y="6075363"/>
            <a:ext cx="209550" cy="1936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8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</a:rPr>
              <a:t>Critical state soil mechanics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136" y="891454"/>
            <a:ext cx="8540750" cy="45259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FF9900"/>
              </a:buClr>
              <a:buSzPct val="120000"/>
            </a:pP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This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powerpoint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:  </a:t>
            </a:r>
            <a:r>
              <a:rPr lang="en-US" sz="2800" dirty="0" err="1" smtClean="0">
                <a:solidFill>
                  <a:srgbClr val="66FFFF"/>
                </a:solidFill>
                <a:latin typeface="Comic Sans MS" pitchFamily="66" charset="0"/>
              </a:rPr>
              <a:t>geosystems.ce.gatech.edu</a:t>
            </a:r>
            <a:endParaRPr lang="en-US" sz="2800" dirty="0" smtClean="0">
              <a:solidFill>
                <a:srgbClr val="66FFFF"/>
              </a:solidFill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FF9900"/>
              </a:buClr>
              <a:buSzPct val="120000"/>
            </a:pP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Classic book:</a:t>
            </a:r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n-US" sz="2800" i="1" dirty="0" smtClean="0">
                <a:solidFill>
                  <a:srgbClr val="FF9900"/>
                </a:solidFill>
                <a:latin typeface="Comic Sans MS" pitchFamily="66" charset="0"/>
              </a:rPr>
              <a:t>Critical -State Soil Mechanics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by Schofield &amp; Wroth (1968):  	</a:t>
            </a:r>
            <a:r>
              <a:rPr lang="en-US" sz="2800" dirty="0" smtClean="0">
                <a:solidFill>
                  <a:srgbClr val="66FFFF"/>
                </a:solidFill>
                <a:latin typeface="Comic Sans MS" pitchFamily="66" charset="0"/>
              </a:rPr>
              <a:t>http://</a:t>
            </a:r>
            <a:r>
              <a:rPr lang="en-US" sz="2800" dirty="0" err="1" smtClean="0">
                <a:solidFill>
                  <a:srgbClr val="66FFFF"/>
                </a:solidFill>
                <a:latin typeface="Comic Sans MS" pitchFamily="66" charset="0"/>
              </a:rPr>
              <a:t>www.geotechnique.info</a:t>
            </a:r>
            <a:endParaRPr lang="en-US" sz="2800" dirty="0" smtClean="0">
              <a:solidFill>
                <a:srgbClr val="66FFFF"/>
              </a:solidFill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  <a:buClr>
                <a:srgbClr val="FF9900"/>
              </a:buClr>
              <a:buSzPct val="120000"/>
            </a:pP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Schofield (2005)  </a:t>
            </a:r>
            <a:r>
              <a:rPr lang="en-US" sz="2800" i="1" dirty="0" smtClean="0">
                <a:solidFill>
                  <a:srgbClr val="66FF66"/>
                </a:solidFill>
                <a:latin typeface="Comic Sans MS" pitchFamily="66" charset="0"/>
              </a:rPr>
              <a:t>Disturbed Soil Properties and Geotechnical Design</a:t>
            </a:r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Thomas Telford</a:t>
            </a:r>
          </a:p>
          <a:p>
            <a:pPr eaLnBrk="1" hangingPunct="1">
              <a:lnSpc>
                <a:spcPct val="120000"/>
              </a:lnSpc>
              <a:buClr>
                <a:srgbClr val="FF9900"/>
              </a:buClr>
              <a:buSzPct val="120000"/>
            </a:pP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Wood (1990): </a:t>
            </a:r>
            <a:r>
              <a:rPr lang="en-US" sz="2800" i="1" dirty="0" smtClean="0">
                <a:solidFill>
                  <a:srgbClr val="66FF66"/>
                </a:solidFill>
                <a:latin typeface="Comic Sans MS" pitchFamily="66" charset="0"/>
              </a:rPr>
              <a:t>Soil </a:t>
            </a:r>
            <a:r>
              <a:rPr lang="en-US" sz="2800" i="1" dirty="0" err="1" smtClean="0">
                <a:solidFill>
                  <a:srgbClr val="66FF66"/>
                </a:solidFill>
                <a:latin typeface="Comic Sans MS" pitchFamily="66" charset="0"/>
              </a:rPr>
              <a:t>Behaviour</a:t>
            </a:r>
            <a:r>
              <a:rPr lang="en-US" sz="2800" i="1" dirty="0" smtClean="0">
                <a:solidFill>
                  <a:srgbClr val="66FF66"/>
                </a:solidFill>
                <a:latin typeface="Comic Sans MS" pitchFamily="66" charset="0"/>
              </a:rPr>
              <a:t> and </a:t>
            </a:r>
            <a:r>
              <a:rPr lang="en-US" sz="2800" i="1" dirty="0" err="1" smtClean="0">
                <a:solidFill>
                  <a:srgbClr val="66FF66"/>
                </a:solidFill>
                <a:latin typeface="Comic Sans MS" pitchFamily="66" charset="0"/>
              </a:rPr>
              <a:t>CSSM</a:t>
            </a:r>
            <a:endParaRPr lang="en-US" sz="2800" i="1" dirty="0" smtClean="0">
              <a:solidFill>
                <a:srgbClr val="66FF66"/>
              </a:solidFill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  <a:buClr>
                <a:srgbClr val="FF9900"/>
              </a:buClr>
              <a:buSzPct val="120000"/>
            </a:pP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Jefferies &amp; Been (2006):</a:t>
            </a:r>
            <a:r>
              <a:rPr lang="en-US" sz="2800" dirty="0" smtClean="0">
                <a:solidFill>
                  <a:srgbClr val="66FFFF"/>
                </a:solidFill>
                <a:latin typeface="Comic Sans MS" pitchFamily="66" charset="0"/>
              </a:rPr>
              <a:t>  </a:t>
            </a:r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Soil liquefaction: a critical-state approach</a:t>
            </a:r>
            <a:r>
              <a:rPr lang="en-US" sz="2800" dirty="0" smtClean="0">
                <a:solidFill>
                  <a:srgbClr val="66FF66"/>
                </a:solidFill>
                <a:latin typeface="Comic Sans MS" pitchFamily="66" charset="0"/>
              </a:rPr>
              <a:t>   </a:t>
            </a:r>
            <a:r>
              <a:rPr lang="en-US" sz="2800" dirty="0" err="1" smtClean="0">
                <a:solidFill>
                  <a:srgbClr val="66FFFF"/>
                </a:solidFill>
                <a:latin typeface="Comic Sans MS" pitchFamily="66" charset="0"/>
              </a:rPr>
              <a:t>www.informaworld.com</a:t>
            </a:r>
            <a:endParaRPr lang="en-US" sz="2800" dirty="0" smtClean="0">
              <a:solidFill>
                <a:srgbClr val="66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244" y="144010"/>
            <a:ext cx="4990013" cy="626699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ESA</a:t>
            </a:r>
            <a:r>
              <a:rPr lang="en-US" dirty="0" smtClean="0">
                <a:solidFill>
                  <a:srgbClr val="C00000"/>
                </a:solidFill>
              </a:rPr>
              <a:t> versus </a:t>
            </a:r>
            <a:r>
              <a:rPr lang="en-US" dirty="0" err="1" smtClean="0">
                <a:solidFill>
                  <a:srgbClr val="C00000"/>
                </a:solidFill>
              </a:rPr>
              <a:t>TSA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7" y="920931"/>
            <a:ext cx="854311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Effective stress analysis (</a:t>
            </a:r>
            <a:r>
              <a:rPr lang="en-US" dirty="0" err="1" smtClean="0"/>
              <a:t>ESA</a:t>
            </a:r>
            <a:r>
              <a:rPr lang="en-US" dirty="0" smtClean="0"/>
              <a:t>) rules: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c' = effective cohesion intercept (c' = 0 for OCR &lt; 2 and c' </a:t>
            </a:r>
            <a:r>
              <a:rPr lang="en-US" dirty="0" smtClean="0">
                <a:latin typeface="Calibri"/>
              </a:rPr>
              <a:t>≈ 0.02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0000" dirty="0" err="1" smtClean="0">
                <a:latin typeface="Calibri"/>
              </a:rPr>
              <a:t>p</a:t>
            </a:r>
            <a:r>
              <a:rPr lang="en-US" dirty="0" smtClean="0">
                <a:latin typeface="Calibri"/>
              </a:rPr>
              <a:t>' for short term loading)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ymbol" panose="05050102010706020507" pitchFamily="18" charset="2"/>
              </a:rPr>
              <a:t>f</a:t>
            </a:r>
            <a:r>
              <a:rPr lang="en-US" dirty="0" err="1" smtClean="0">
                <a:latin typeface="Calibri"/>
              </a:rPr>
              <a:t>'</a:t>
            </a:r>
            <a:r>
              <a:rPr lang="en-US" dirty="0" smtClean="0">
                <a:latin typeface="Calibri"/>
              </a:rPr>
              <a:t> = effective stress friction angle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>
                <a:latin typeface="Calibri"/>
              </a:rPr>
              <a:t>  =  c'  + 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dirty="0" err="1" smtClean="0">
                <a:latin typeface="Calibri"/>
              </a:rPr>
              <a:t>'</a:t>
            </a:r>
            <a:r>
              <a:rPr lang="en-US" dirty="0" smtClean="0">
                <a:latin typeface="Calibri"/>
              </a:rPr>
              <a:t> tan </a:t>
            </a:r>
            <a:r>
              <a:rPr lang="en-US" dirty="0" err="1" smtClean="0">
                <a:latin typeface="Symbol" panose="05050102010706020507" pitchFamily="18" charset="2"/>
              </a:rPr>
              <a:t>f</a:t>
            </a:r>
            <a:r>
              <a:rPr lang="en-US" dirty="0" err="1" smtClean="0">
                <a:latin typeface="Calibri"/>
              </a:rPr>
              <a:t>'</a:t>
            </a:r>
            <a:r>
              <a:rPr lang="en-US" dirty="0" smtClean="0">
                <a:latin typeface="Calibri"/>
              </a:rPr>
              <a:t>  = Mohr-Coulomb strength criterion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>
                <a:latin typeface="Calibri"/>
              </a:rPr>
              <a:t>v</a:t>
            </a:r>
            <a:r>
              <a:rPr lang="en-US" dirty="0" smtClean="0">
                <a:latin typeface="Calibri"/>
              </a:rPr>
              <a:t>' =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>
                <a:latin typeface="Calibri"/>
              </a:rPr>
              <a:t>v</a:t>
            </a:r>
            <a:r>
              <a:rPr lang="en-US" dirty="0" smtClean="0">
                <a:latin typeface="Calibri"/>
              </a:rPr>
              <a:t>  - </a:t>
            </a:r>
            <a:r>
              <a:rPr lang="en-US" dirty="0" err="1" smtClean="0">
                <a:latin typeface="Calibri"/>
              </a:rPr>
              <a:t>u</a:t>
            </a:r>
            <a:r>
              <a:rPr lang="en-US" baseline="-25000" dirty="0" err="1" smtClean="0">
                <a:latin typeface="Calibri"/>
              </a:rPr>
              <a:t>0</a:t>
            </a:r>
            <a:r>
              <a:rPr lang="en-US" dirty="0" smtClean="0">
                <a:latin typeface="Calibri"/>
              </a:rPr>
              <a:t> -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>
                <a:latin typeface="Calibri"/>
              </a:rPr>
              <a:t>u = effective stress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Total stress analysis (</a:t>
            </a:r>
            <a:r>
              <a:rPr lang="en-US" dirty="0" err="1" smtClean="0"/>
              <a:t>TSA</a:t>
            </a:r>
            <a:r>
              <a:rPr lang="en-US" dirty="0" smtClean="0"/>
              <a:t>) is (overly) simplistic for clay with strength represented by a single parameter, i.e. "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= 0" and </a:t>
            </a:r>
            <a:r>
              <a:rPr lang="en-US" dirty="0" err="1" smtClean="0">
                <a:latin typeface="Symbol" panose="05050102010706020507" pitchFamily="18" charset="2"/>
              </a:rPr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 = c = c</a:t>
            </a:r>
            <a:r>
              <a:rPr lang="en-US" baseline="-25000" dirty="0" smtClean="0"/>
              <a:t>u</a:t>
            </a:r>
            <a:r>
              <a:rPr lang="en-US" dirty="0" smtClean="0"/>
              <a:t> =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u</a:t>
            </a:r>
            <a:r>
              <a:rPr lang="en-US" dirty="0" smtClean="0"/>
              <a:t> = </a:t>
            </a:r>
            <a:r>
              <a:rPr lang="en-US" dirty="0" err="1" smtClean="0"/>
              <a:t>undrained</a:t>
            </a:r>
            <a:r>
              <a:rPr lang="en-US" dirty="0" smtClean="0"/>
              <a:t> shear strength (implying "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u = 0")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Explaining the myth that "</a:t>
            </a:r>
            <a:r>
              <a:rPr lang="en-US" dirty="0" smtClean="0">
                <a:solidFill>
                  <a:srgbClr val="FFFF00"/>
                </a:solidFill>
                <a:latin typeface="Symbol" panose="05050102010706020507" pitchFamily="18" charset="2"/>
              </a:rPr>
              <a:t>f</a:t>
            </a:r>
            <a:r>
              <a:rPr lang="en-US" dirty="0" smtClean="0">
                <a:solidFill>
                  <a:srgbClr val="FFFF00"/>
                </a:solidFill>
              </a:rPr>
              <a:t> = 0"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303" y="1460670"/>
            <a:ext cx="75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effective friction angle (</a:t>
            </a:r>
            <a:r>
              <a:rPr lang="en-US" b="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f</a:t>
            </a:r>
            <a:r>
              <a:rPr lang="en-US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'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) is usually between 20 to 45 degrees for most soils.  However, for clays, we here of "</a:t>
            </a:r>
            <a:r>
              <a:rPr lang="en-US" b="0" dirty="0" smtClean="0">
                <a:solidFill>
                  <a:schemeClr val="bg1"/>
                </a:solidFill>
                <a:latin typeface="Symbol" panose="05050102010706020507" pitchFamily="18" charset="2"/>
              </a:rPr>
              <a:t>f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= 0" analysis which applies to total stress analysis (</a:t>
            </a:r>
            <a:r>
              <a:rPr lang="en-US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TSA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).  In </a:t>
            </a:r>
            <a:r>
              <a:rPr lang="en-US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TSA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there is no knowledge of </a:t>
            </a:r>
            <a:r>
              <a:rPr lang="en-US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porewater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pressures (</a:t>
            </a:r>
            <a:r>
              <a:rPr lang="en-US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PWP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).  Thus, by ignoring </a:t>
            </a:r>
            <a:r>
              <a:rPr lang="en-US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PWP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(i.e., </a:t>
            </a:r>
            <a:r>
              <a:rPr lang="en-US" b="0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u = 0), there is an </a:t>
            </a:r>
            <a:r>
              <a:rPr lang="en-US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illusional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effect that can be explained by </a:t>
            </a:r>
            <a:r>
              <a:rPr lang="en-US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CSSM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 See the following slides.</a:t>
            </a: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90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" y="417443"/>
            <a:ext cx="8510319" cy="562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6564" y="366975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</a:pPr>
            <a:r>
              <a:rPr lang="en-US" sz="2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Undrained</a:t>
            </a:r>
            <a:r>
              <a:rPr lang="en-US" sz="2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Total Stress </a:t>
            </a:r>
            <a:br>
              <a:rPr lang="en-US" sz="2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- Consolidated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</a:pPr>
            <a:r>
              <a:rPr lang="en-US" sz="2800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Undrained</a:t>
            </a:r>
            <a:r>
              <a:rPr lang="en-US" sz="2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Triaxial</a:t>
            </a:r>
            <a:r>
              <a:rPr lang="en-US" sz="2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Tests</a:t>
            </a:r>
            <a:endParaRPr lang="en-US" sz="28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353" y="4911568"/>
            <a:ext cx="3751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Three specimens initially consolidated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 to </a:t>
            </a:r>
            <a:r>
              <a:rPr lang="en-US" sz="1800" b="0" dirty="0" smtClean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sz="1800" b="0" baseline="-25000" dirty="0" smtClean="0">
                <a:solidFill>
                  <a:prstClr val="black"/>
                </a:solidFill>
                <a:latin typeface="Calibri"/>
              </a:rPr>
              <a:t>vc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' = 100, 200, and 400 </a:t>
            </a:r>
            <a:r>
              <a:rPr lang="en-US" sz="1800" b="0" dirty="0" err="1" smtClean="0">
                <a:solidFill>
                  <a:prstClr val="black"/>
                </a:solidFill>
                <a:latin typeface="Calibri"/>
              </a:rPr>
              <a:t>kPa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21165" y="2037607"/>
            <a:ext cx="98235" cy="95993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44267" y="2128223"/>
            <a:ext cx="98235" cy="95993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98261" y="2237375"/>
            <a:ext cx="98235" cy="95993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45132" y="2037607"/>
            <a:ext cx="98235" cy="95993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48554" y="2146759"/>
            <a:ext cx="98235" cy="95993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59515" y="2251791"/>
            <a:ext cx="98235" cy="95993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43072" y="5273017"/>
            <a:ext cx="98235" cy="95993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660910" y="5273018"/>
            <a:ext cx="98235" cy="95993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875991" y="5277137"/>
            <a:ext cx="98235" cy="95993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28606" y="2080220"/>
            <a:ext cx="650968" cy="0"/>
          </a:xfrm>
          <a:prstGeom prst="straightConnector1">
            <a:avLst/>
          </a:prstGeom>
          <a:ln w="19050">
            <a:solidFill>
              <a:srgbClr val="FF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33174" y="2170837"/>
            <a:ext cx="219394" cy="0"/>
          </a:xfrm>
          <a:prstGeom prst="straightConnector1">
            <a:avLst/>
          </a:prstGeom>
          <a:ln w="19050">
            <a:solidFill>
              <a:srgbClr val="FF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571103" y="2292178"/>
            <a:ext cx="235366" cy="0"/>
          </a:xfrm>
          <a:prstGeom prst="straightConnector1">
            <a:avLst/>
          </a:prstGeom>
          <a:ln w="19050">
            <a:solidFill>
              <a:srgbClr val="FF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150514" y="2082114"/>
            <a:ext cx="837232" cy="8404"/>
          </a:xfrm>
          <a:prstGeom prst="straightConnector1">
            <a:avLst/>
          </a:prstGeom>
          <a:ln w="19050">
            <a:solidFill>
              <a:srgbClr val="FF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766293" y="2187146"/>
            <a:ext cx="314129" cy="166"/>
          </a:xfrm>
          <a:prstGeom prst="straightConnector1">
            <a:avLst/>
          </a:prstGeom>
          <a:ln w="19050">
            <a:solidFill>
              <a:srgbClr val="FF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7203989" y="2304535"/>
            <a:ext cx="634902" cy="0"/>
          </a:xfrm>
          <a:prstGeom prst="straightConnector1">
            <a:avLst/>
          </a:prstGeom>
          <a:ln w="19050">
            <a:solidFill>
              <a:srgbClr val="FF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6098059" y="4460789"/>
            <a:ext cx="858795" cy="797011"/>
          </a:xfrm>
          <a:custGeom>
            <a:avLst/>
            <a:gdLst>
              <a:gd name="connsiteX0" fmla="*/ 0 w 858795"/>
              <a:gd name="connsiteY0" fmla="*/ 797011 h 797011"/>
              <a:gd name="connsiteX1" fmla="*/ 278027 w 858795"/>
              <a:gd name="connsiteY1" fmla="*/ 315097 h 797011"/>
              <a:gd name="connsiteX2" fmla="*/ 858795 w 858795"/>
              <a:gd name="connsiteY2" fmla="*/ 0 h 79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8795" h="797011">
                <a:moveTo>
                  <a:pt x="0" y="797011"/>
                </a:moveTo>
                <a:cubicBezTo>
                  <a:pt x="67447" y="622471"/>
                  <a:pt x="134895" y="447932"/>
                  <a:pt x="278027" y="315097"/>
                </a:cubicBezTo>
                <a:cubicBezTo>
                  <a:pt x="421160" y="182262"/>
                  <a:pt x="639977" y="91131"/>
                  <a:pt x="858795" y="0"/>
                </a:cubicBezTo>
              </a:path>
            </a:pathLst>
          </a:custGeom>
          <a:noFill/>
          <a:ln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cxnSp>
        <p:nvCxnSpPr>
          <p:cNvPr id="5120" name="Straight Arrow Connector 5119"/>
          <p:cNvCxnSpPr/>
          <p:nvPr/>
        </p:nvCxnSpPr>
        <p:spPr>
          <a:xfrm flipV="1">
            <a:off x="6746789" y="4399005"/>
            <a:ext cx="333633" cy="864973"/>
          </a:xfrm>
          <a:prstGeom prst="straightConnector1">
            <a:avLst/>
          </a:prstGeom>
          <a:ln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" name="Freeform 5120"/>
          <p:cNvSpPr/>
          <p:nvPr/>
        </p:nvSpPr>
        <p:spPr>
          <a:xfrm>
            <a:off x="7222524" y="4349578"/>
            <a:ext cx="740656" cy="920579"/>
          </a:xfrm>
          <a:custGeom>
            <a:avLst/>
            <a:gdLst>
              <a:gd name="connsiteX0" fmla="*/ 704335 w 740656"/>
              <a:gd name="connsiteY0" fmla="*/ 920579 h 920579"/>
              <a:gd name="connsiteX1" fmla="*/ 661087 w 740656"/>
              <a:gd name="connsiteY1" fmla="*/ 296563 h 920579"/>
              <a:gd name="connsiteX2" fmla="*/ 0 w 740656"/>
              <a:gd name="connsiteY2" fmla="*/ 0 h 92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656" h="920579">
                <a:moveTo>
                  <a:pt x="704335" y="920579"/>
                </a:moveTo>
                <a:cubicBezTo>
                  <a:pt x="741405" y="685286"/>
                  <a:pt x="778476" y="449993"/>
                  <a:pt x="661087" y="296563"/>
                </a:cubicBezTo>
                <a:cubicBezTo>
                  <a:pt x="543698" y="143133"/>
                  <a:pt x="271849" y="71566"/>
                  <a:pt x="0" y="0"/>
                </a:cubicBezTo>
              </a:path>
            </a:pathLst>
          </a:custGeom>
          <a:noFill/>
          <a:ln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07" y="146843"/>
            <a:ext cx="8229600" cy="47839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Undrained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Total Stress Analysis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030628"/>
              </p:ext>
            </p:extLst>
          </p:nvPr>
        </p:nvGraphicFramePr>
        <p:xfrm>
          <a:off x="476655" y="1284051"/>
          <a:ext cx="7850221" cy="5282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3020560" y="5167306"/>
            <a:ext cx="121664" cy="134840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55210" y="5166542"/>
            <a:ext cx="121664" cy="134840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10204" y="5168069"/>
            <a:ext cx="121664" cy="134840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34890" y="3498619"/>
            <a:ext cx="117793" cy="11988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61410" y="3272675"/>
            <a:ext cx="117793" cy="11988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65112" y="3379788"/>
            <a:ext cx="117793" cy="11988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093395" y="3550597"/>
            <a:ext cx="1673157" cy="1614790"/>
          </a:xfrm>
          <a:custGeom>
            <a:avLst/>
            <a:gdLst>
              <a:gd name="connsiteX0" fmla="*/ 0 w 1251894"/>
              <a:gd name="connsiteY0" fmla="*/ 1237999 h 1237999"/>
              <a:gd name="connsiteX1" fmla="*/ 496110 w 1251894"/>
              <a:gd name="connsiteY1" fmla="*/ 391693 h 1237999"/>
              <a:gd name="connsiteX2" fmla="*/ 953310 w 1251894"/>
              <a:gd name="connsiteY2" fmla="*/ 90136 h 1237999"/>
              <a:gd name="connsiteX3" fmla="*/ 1225685 w 1251894"/>
              <a:gd name="connsiteY3" fmla="*/ 2587 h 1237999"/>
              <a:gd name="connsiteX4" fmla="*/ 1225685 w 1251894"/>
              <a:gd name="connsiteY4" fmla="*/ 31770 h 123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894" h="1237999">
                <a:moveTo>
                  <a:pt x="0" y="1237999"/>
                </a:moveTo>
                <a:cubicBezTo>
                  <a:pt x="168612" y="910501"/>
                  <a:pt x="337225" y="583003"/>
                  <a:pt x="496110" y="391693"/>
                </a:cubicBezTo>
                <a:cubicBezTo>
                  <a:pt x="654995" y="200383"/>
                  <a:pt x="831714" y="154987"/>
                  <a:pt x="953310" y="90136"/>
                </a:cubicBezTo>
                <a:cubicBezTo>
                  <a:pt x="1074906" y="25285"/>
                  <a:pt x="1180289" y="12315"/>
                  <a:pt x="1225685" y="2587"/>
                </a:cubicBezTo>
                <a:cubicBezTo>
                  <a:pt x="1271081" y="-7141"/>
                  <a:pt x="1248383" y="12314"/>
                  <a:pt x="1225685" y="31770"/>
                </a:cubicBezTo>
              </a:path>
            </a:pathLst>
          </a:custGeom>
          <a:noFill/>
          <a:ln>
            <a:solidFill>
              <a:srgbClr val="FF00FF"/>
            </a:solidFill>
            <a:prstDash val="sysDot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00FF"/>
              </a:solidFill>
            </a:endParaRPr>
          </a:p>
        </p:txBody>
      </p:sp>
      <p:cxnSp>
        <p:nvCxnSpPr>
          <p:cNvPr id="12" name="Straight Arrow Connector 11"/>
          <p:cNvCxnSpPr>
            <a:stCxn id="5" idx="7"/>
            <a:endCxn id="9" idx="3"/>
          </p:cNvCxnSpPr>
          <p:nvPr/>
        </p:nvCxnSpPr>
        <p:spPr>
          <a:xfrm flipV="1">
            <a:off x="4359057" y="3482113"/>
            <a:ext cx="623305" cy="1704176"/>
          </a:xfrm>
          <a:prstGeom prst="straightConnector1">
            <a:avLst/>
          </a:prstGeom>
          <a:ln w="28575">
            <a:solidFill>
              <a:srgbClr val="FF00FF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330757" y="3326860"/>
            <a:ext cx="1429966" cy="1799617"/>
          </a:xfrm>
          <a:custGeom>
            <a:avLst/>
            <a:gdLst>
              <a:gd name="connsiteX0" fmla="*/ 1429966 w 1429966"/>
              <a:gd name="connsiteY0" fmla="*/ 1799617 h 1799617"/>
              <a:gd name="connsiteX1" fmla="*/ 1040860 w 1429966"/>
              <a:gd name="connsiteY1" fmla="*/ 642025 h 1799617"/>
              <a:gd name="connsiteX2" fmla="*/ 535022 w 1429966"/>
              <a:gd name="connsiteY2" fmla="*/ 165370 h 1799617"/>
              <a:gd name="connsiteX3" fmla="*/ 0 w 1429966"/>
              <a:gd name="connsiteY3" fmla="*/ 0 h 179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9966" h="1799617">
                <a:moveTo>
                  <a:pt x="1429966" y="1799617"/>
                </a:moveTo>
                <a:cubicBezTo>
                  <a:pt x="1309991" y="1357008"/>
                  <a:pt x="1190017" y="914399"/>
                  <a:pt x="1040860" y="642025"/>
                </a:cubicBezTo>
                <a:cubicBezTo>
                  <a:pt x="891703" y="369651"/>
                  <a:pt x="708499" y="272374"/>
                  <a:pt x="535022" y="165370"/>
                </a:cubicBezTo>
                <a:cubicBezTo>
                  <a:pt x="361545" y="58366"/>
                  <a:pt x="180772" y="29183"/>
                  <a:pt x="0" y="0"/>
                </a:cubicBezTo>
              </a:path>
            </a:pathLst>
          </a:custGeom>
          <a:noFill/>
          <a:ln>
            <a:solidFill>
              <a:srgbClr val="FF00FF"/>
            </a:solidFill>
            <a:prstDash val="sysDot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332689" y="3550596"/>
            <a:ext cx="544749" cy="0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556426" y="3433864"/>
            <a:ext cx="453956" cy="0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699098" y="3333345"/>
            <a:ext cx="272374" cy="0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43583" y="34338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1800" b="0" baseline="-20000" dirty="0" err="1" smtClean="0">
                <a:solidFill>
                  <a:prstClr val="black"/>
                </a:solidFill>
                <a:latin typeface="Calibri"/>
              </a:rPr>
              <a:t>u100</a:t>
            </a:r>
            <a:endParaRPr lang="en-US" sz="1800" b="0" baseline="-20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072" y="317770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1800" b="0" baseline="-20000" dirty="0" err="1" smtClean="0">
                <a:solidFill>
                  <a:prstClr val="black"/>
                </a:solidFill>
                <a:latin typeface="Calibri"/>
              </a:rPr>
              <a:t>u200</a:t>
            </a:r>
            <a:endParaRPr lang="en-US" sz="1800" b="0" baseline="-20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5140" y="2957208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1800" b="0" baseline="-20000" dirty="0" err="1" smtClean="0">
                <a:solidFill>
                  <a:prstClr val="black"/>
                </a:solidFill>
                <a:latin typeface="Calibri"/>
              </a:rPr>
              <a:t>u400</a:t>
            </a:r>
            <a:endParaRPr lang="en-US" sz="1800" b="0" baseline="-20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6029" y="640869"/>
            <a:ext cx="8151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In </a:t>
            </a:r>
            <a:r>
              <a:rPr lang="en-US" sz="2400" b="0" dirty="0" err="1" smtClean="0">
                <a:solidFill>
                  <a:prstClr val="black"/>
                </a:solidFill>
                <a:latin typeface="Calibri"/>
              </a:rPr>
              <a:t>TSA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, however, </a:t>
            </a:r>
            <a:r>
              <a:rPr lang="en-US" sz="2400" b="0" dirty="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u not known, so plot stress paths for "</a:t>
            </a:r>
            <a:r>
              <a:rPr lang="en-US" sz="2400" b="0" dirty="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u = 0"</a:t>
            </a:r>
            <a:endParaRPr lang="en-US" sz="24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100946" y="3550596"/>
            <a:ext cx="0" cy="1612995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309353" y="3443591"/>
            <a:ext cx="0" cy="1736214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036773" y="3471450"/>
            <a:ext cx="121664" cy="134840"/>
          </a:xfrm>
          <a:prstGeom prst="ellipse">
            <a:avLst/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39760" y="3390386"/>
            <a:ext cx="121664" cy="134840"/>
          </a:xfrm>
          <a:prstGeom prst="ellipse">
            <a:avLst/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720313" y="3263927"/>
            <a:ext cx="121664" cy="1893180"/>
            <a:chOff x="6720313" y="3263927"/>
            <a:chExt cx="121664" cy="1893180"/>
          </a:xfrm>
        </p:grpSpPr>
        <p:cxnSp>
          <p:nvCxnSpPr>
            <p:cNvPr id="31" name="Straight Arrow Connector 30"/>
            <p:cNvCxnSpPr/>
            <p:nvPr/>
          </p:nvCxnSpPr>
          <p:spPr>
            <a:xfrm flipH="1" flipV="1">
              <a:off x="6780179" y="3346315"/>
              <a:ext cx="0" cy="1810792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6720313" y="3263927"/>
              <a:ext cx="121664" cy="134840"/>
            </a:xfrm>
            <a:prstGeom prst="ellipse">
              <a:avLst/>
            </a:prstGeom>
            <a:solidFill>
              <a:srgbClr val="66FF66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 flipV="1">
            <a:off x="1796143" y="3276601"/>
            <a:ext cx="6411686" cy="3265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66544" y="1099225"/>
            <a:ext cx="5631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srgbClr val="FF0000"/>
                </a:solidFill>
                <a:latin typeface="Calibri"/>
              </a:rPr>
              <a:t>Obtains the illusion that   "  </a:t>
            </a:r>
            <a:r>
              <a:rPr lang="en-US" sz="2800" b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sz="2800" b="0" dirty="0" smtClean="0">
                <a:solidFill>
                  <a:srgbClr val="FF0000"/>
                </a:solidFill>
                <a:latin typeface="Calibri"/>
              </a:rPr>
              <a:t>  ≈ 0°  "</a:t>
            </a:r>
            <a:endParaRPr lang="en-US" sz="2800" b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2" name="Right Triangle 41"/>
          <p:cNvSpPr/>
          <p:nvPr/>
        </p:nvSpPr>
        <p:spPr>
          <a:xfrm flipH="1">
            <a:off x="7027816" y="3357155"/>
            <a:ext cx="1188719" cy="52251"/>
          </a:xfrm>
          <a:prstGeom prst="rtTriangl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  <p:bldP spid="34" grpId="0" animBg="1"/>
      <p:bldP spid="38" grpId="0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422104"/>
              </p:ext>
            </p:extLst>
          </p:nvPr>
        </p:nvGraphicFramePr>
        <p:xfrm>
          <a:off x="141933" y="396875"/>
          <a:ext cx="8640763" cy="567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Worksheet" r:id="rId4" imgW="16268610" imgH="10677551" progId="Excel.Sheet.12">
                  <p:embed/>
                </p:oleObj>
              </mc:Choice>
              <mc:Fallback>
                <p:oleObj name="Worksheet" r:id="rId4" imgW="16268610" imgH="106775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933" y="396875"/>
                        <a:ext cx="8640763" cy="567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8237" y="3661138"/>
            <a:ext cx="45067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Another set of </a:t>
            </a:r>
            <a:r>
              <a:rPr lang="en-US" sz="2400" dirty="0" err="1" smtClean="0">
                <a:solidFill>
                  <a:srgbClr val="002060"/>
                </a:solidFill>
                <a:latin typeface="Calibri"/>
              </a:rPr>
              <a:t>undrained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 Total Stress Analyses (</a:t>
            </a:r>
            <a:r>
              <a:rPr lang="en-US" sz="2400" dirty="0" err="1" smtClean="0">
                <a:solidFill>
                  <a:srgbClr val="002060"/>
                </a:solidFill>
                <a:latin typeface="Calibri"/>
              </a:rPr>
              <a:t>TSA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) for </a:t>
            </a:r>
            <a:r>
              <a:rPr lang="en-US" sz="2400" dirty="0" err="1" smtClean="0">
                <a:solidFill>
                  <a:srgbClr val="002060"/>
                </a:solidFill>
                <a:latin typeface="Calibri"/>
              </a:rPr>
              <a:t>UU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 tests on clays: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C00000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7030A0"/>
                </a:solidFill>
                <a:latin typeface="Calibri"/>
              </a:rPr>
              <a:t>UU</a:t>
            </a:r>
            <a:r>
              <a:rPr lang="en-US" sz="2400" dirty="0" smtClean="0">
                <a:solidFill>
                  <a:srgbClr val="7030A0"/>
                </a:solidFill>
                <a:latin typeface="Calibri"/>
              </a:rPr>
              <a:t> = Unconsolidated </a:t>
            </a:r>
            <a:r>
              <a:rPr lang="en-US" sz="2400" dirty="0" err="1" smtClean="0">
                <a:solidFill>
                  <a:srgbClr val="7030A0"/>
                </a:solidFill>
                <a:latin typeface="Calibri"/>
              </a:rPr>
              <a:t>Undrained</a:t>
            </a:r>
            <a:endParaRPr lang="en-US" sz="2400" dirty="0" smtClean="0">
              <a:solidFill>
                <a:srgbClr val="7030A0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69439" y="1599819"/>
            <a:ext cx="95250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84763" y="1594392"/>
            <a:ext cx="95250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11897" y="1598109"/>
            <a:ext cx="95250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61714" y="1604391"/>
            <a:ext cx="95250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51115" y="1603536"/>
            <a:ext cx="95250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56111" y="1603536"/>
            <a:ext cx="95250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77059" y="5236175"/>
            <a:ext cx="95250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0635" y="5221466"/>
            <a:ext cx="95250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87767" y="5232501"/>
            <a:ext cx="95250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>
            <a:endCxn id="40" idx="2"/>
          </p:cNvCxnSpPr>
          <p:nvPr/>
        </p:nvCxnSpPr>
        <p:spPr>
          <a:xfrm flipV="1">
            <a:off x="2474205" y="1639091"/>
            <a:ext cx="822528" cy="0"/>
          </a:xfrm>
          <a:prstGeom prst="straightConnector1">
            <a:avLst/>
          </a:prstGeom>
          <a:ln w="19050">
            <a:solidFill>
              <a:srgbClr val="FF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</p:cNvCxnSpPr>
          <p:nvPr/>
        </p:nvCxnSpPr>
        <p:spPr>
          <a:xfrm flipH="1" flipV="1">
            <a:off x="6470647" y="1638759"/>
            <a:ext cx="585464" cy="0"/>
          </a:xfrm>
          <a:prstGeom prst="straightConnector1">
            <a:avLst/>
          </a:prstGeom>
          <a:ln w="19050">
            <a:solidFill>
              <a:srgbClr val="FF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39" idx="2"/>
          </p:cNvCxnSpPr>
          <p:nvPr/>
        </p:nvCxnSpPr>
        <p:spPr>
          <a:xfrm flipV="1">
            <a:off x="5873413" y="1640927"/>
            <a:ext cx="556701" cy="869"/>
          </a:xfrm>
          <a:prstGeom prst="straightConnector1">
            <a:avLst/>
          </a:prstGeom>
          <a:ln w="19050">
            <a:solidFill>
              <a:srgbClr val="FF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4"/>
          </p:cNvCxnSpPr>
          <p:nvPr/>
        </p:nvCxnSpPr>
        <p:spPr>
          <a:xfrm flipH="1" flipV="1">
            <a:off x="3347312" y="1640023"/>
            <a:ext cx="412210" cy="0"/>
          </a:xfrm>
          <a:prstGeom prst="straightConnector1">
            <a:avLst/>
          </a:prstGeom>
          <a:ln w="19050">
            <a:solidFill>
              <a:srgbClr val="FF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430114" y="1598064"/>
            <a:ext cx="95250" cy="857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96733" y="1596228"/>
            <a:ext cx="95250" cy="857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458573" y="4620358"/>
            <a:ext cx="95250" cy="857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6228932" y="4632912"/>
            <a:ext cx="287938" cy="601108"/>
          </a:xfrm>
          <a:prstGeom prst="straightConnector1">
            <a:avLst/>
          </a:prstGeom>
          <a:ln w="19050">
            <a:solidFill>
              <a:srgbClr val="FF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5825706" y="4641011"/>
            <a:ext cx="632603" cy="575095"/>
          </a:xfrm>
          <a:custGeom>
            <a:avLst/>
            <a:gdLst>
              <a:gd name="connsiteX0" fmla="*/ 0 w 632603"/>
              <a:gd name="connsiteY0" fmla="*/ 534838 h 534838"/>
              <a:gd name="connsiteX1" fmla="*/ 184030 w 632603"/>
              <a:gd name="connsiteY1" fmla="*/ 241540 h 534838"/>
              <a:gd name="connsiteX2" fmla="*/ 632603 w 632603"/>
              <a:gd name="connsiteY2" fmla="*/ 0 h 53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2603" h="534838">
                <a:moveTo>
                  <a:pt x="0" y="534838"/>
                </a:moveTo>
                <a:cubicBezTo>
                  <a:pt x="39298" y="432759"/>
                  <a:pt x="78596" y="330680"/>
                  <a:pt x="184030" y="241540"/>
                </a:cubicBezTo>
                <a:cubicBezTo>
                  <a:pt x="289464" y="152400"/>
                  <a:pt x="461033" y="76200"/>
                  <a:pt x="632603" y="0"/>
                </a:cubicBezTo>
              </a:path>
            </a:pathLst>
          </a:custGeom>
          <a:noFill/>
          <a:ln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607834" y="4646762"/>
            <a:ext cx="529087" cy="569344"/>
          </a:xfrm>
          <a:custGeom>
            <a:avLst/>
            <a:gdLst>
              <a:gd name="connsiteX0" fmla="*/ 529087 w 529087"/>
              <a:gd name="connsiteY0" fmla="*/ 569344 h 569344"/>
              <a:gd name="connsiteX1" fmla="*/ 483079 w 529087"/>
              <a:gd name="connsiteY1" fmla="*/ 218536 h 569344"/>
              <a:gd name="connsiteX2" fmla="*/ 293298 w 529087"/>
              <a:gd name="connsiteY2" fmla="*/ 57510 h 569344"/>
              <a:gd name="connsiteX3" fmla="*/ 0 w 529087"/>
              <a:gd name="connsiteY3" fmla="*/ 0 h 56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087" h="569344">
                <a:moveTo>
                  <a:pt x="529087" y="569344"/>
                </a:moveTo>
                <a:cubicBezTo>
                  <a:pt x="525732" y="436593"/>
                  <a:pt x="522377" y="303842"/>
                  <a:pt x="483079" y="218536"/>
                </a:cubicBezTo>
                <a:cubicBezTo>
                  <a:pt x="443781" y="133230"/>
                  <a:pt x="373811" y="93933"/>
                  <a:pt x="293298" y="57510"/>
                </a:cubicBezTo>
                <a:cubicBezTo>
                  <a:pt x="212785" y="21087"/>
                  <a:pt x="106392" y="10543"/>
                  <a:pt x="0" y="0"/>
                </a:cubicBezTo>
              </a:path>
            </a:pathLst>
          </a:custGeom>
          <a:noFill/>
          <a:ln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07" y="146843"/>
            <a:ext cx="8229600" cy="47839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Undrained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Total Stress Analysis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984844"/>
              </p:ext>
            </p:extLst>
          </p:nvPr>
        </p:nvGraphicFramePr>
        <p:xfrm>
          <a:off x="476655" y="1284051"/>
          <a:ext cx="7850221" cy="5282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2612243" y="5161555"/>
            <a:ext cx="121664" cy="134840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59346" y="5155040"/>
            <a:ext cx="121664" cy="134840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44046" y="5179571"/>
            <a:ext cx="121664" cy="134840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46060" y="3728658"/>
            <a:ext cx="117793" cy="11988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673577" y="3755366"/>
            <a:ext cx="1587873" cy="1461780"/>
          </a:xfrm>
          <a:custGeom>
            <a:avLst/>
            <a:gdLst>
              <a:gd name="connsiteX0" fmla="*/ 0 w 1251894"/>
              <a:gd name="connsiteY0" fmla="*/ 1237999 h 1237999"/>
              <a:gd name="connsiteX1" fmla="*/ 496110 w 1251894"/>
              <a:gd name="connsiteY1" fmla="*/ 391693 h 1237999"/>
              <a:gd name="connsiteX2" fmla="*/ 953310 w 1251894"/>
              <a:gd name="connsiteY2" fmla="*/ 90136 h 1237999"/>
              <a:gd name="connsiteX3" fmla="*/ 1225685 w 1251894"/>
              <a:gd name="connsiteY3" fmla="*/ 2587 h 1237999"/>
              <a:gd name="connsiteX4" fmla="*/ 1225685 w 1251894"/>
              <a:gd name="connsiteY4" fmla="*/ 31770 h 123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894" h="1237999">
                <a:moveTo>
                  <a:pt x="0" y="1237999"/>
                </a:moveTo>
                <a:cubicBezTo>
                  <a:pt x="168612" y="910501"/>
                  <a:pt x="337225" y="583003"/>
                  <a:pt x="496110" y="391693"/>
                </a:cubicBezTo>
                <a:cubicBezTo>
                  <a:pt x="654995" y="200383"/>
                  <a:pt x="831714" y="154987"/>
                  <a:pt x="953310" y="90136"/>
                </a:cubicBezTo>
                <a:cubicBezTo>
                  <a:pt x="1074906" y="25285"/>
                  <a:pt x="1180289" y="12315"/>
                  <a:pt x="1225685" y="2587"/>
                </a:cubicBezTo>
                <a:cubicBezTo>
                  <a:pt x="1271081" y="-7141"/>
                  <a:pt x="1248383" y="12314"/>
                  <a:pt x="1225685" y="31770"/>
                </a:cubicBezTo>
              </a:path>
            </a:pathLst>
          </a:custGeom>
          <a:noFill/>
          <a:ln>
            <a:solidFill>
              <a:srgbClr val="FF00FF"/>
            </a:solidFill>
            <a:prstDash val="sysDot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617185" y="3786471"/>
            <a:ext cx="683410" cy="1428573"/>
          </a:xfrm>
          <a:prstGeom prst="straightConnector1">
            <a:avLst/>
          </a:prstGeom>
          <a:ln w="28575">
            <a:solidFill>
              <a:srgbClr val="FF00FF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381851" y="3778370"/>
            <a:ext cx="1429966" cy="1514884"/>
          </a:xfrm>
          <a:custGeom>
            <a:avLst/>
            <a:gdLst>
              <a:gd name="connsiteX0" fmla="*/ 1429966 w 1429966"/>
              <a:gd name="connsiteY0" fmla="*/ 1799617 h 1799617"/>
              <a:gd name="connsiteX1" fmla="*/ 1040860 w 1429966"/>
              <a:gd name="connsiteY1" fmla="*/ 642025 h 1799617"/>
              <a:gd name="connsiteX2" fmla="*/ 535022 w 1429966"/>
              <a:gd name="connsiteY2" fmla="*/ 165370 h 1799617"/>
              <a:gd name="connsiteX3" fmla="*/ 0 w 1429966"/>
              <a:gd name="connsiteY3" fmla="*/ 0 h 179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9966" h="1799617">
                <a:moveTo>
                  <a:pt x="1429966" y="1799617"/>
                </a:moveTo>
                <a:cubicBezTo>
                  <a:pt x="1309991" y="1357008"/>
                  <a:pt x="1190017" y="914399"/>
                  <a:pt x="1040860" y="642025"/>
                </a:cubicBezTo>
                <a:cubicBezTo>
                  <a:pt x="891703" y="369651"/>
                  <a:pt x="708499" y="272374"/>
                  <a:pt x="535022" y="165370"/>
                </a:cubicBezTo>
                <a:cubicBezTo>
                  <a:pt x="361545" y="58366"/>
                  <a:pt x="180772" y="29183"/>
                  <a:pt x="0" y="0"/>
                </a:cubicBezTo>
              </a:path>
            </a:pathLst>
          </a:custGeom>
          <a:noFill/>
          <a:ln>
            <a:solidFill>
              <a:srgbClr val="FF00FF"/>
            </a:solidFill>
            <a:prstDash val="sysDot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344190" y="3792136"/>
            <a:ext cx="544749" cy="0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18346" y="352012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1800" baseline="-20000" dirty="0" err="1" smtClean="0">
                <a:solidFill>
                  <a:prstClr val="black"/>
                </a:solidFill>
                <a:latin typeface="Calibri"/>
              </a:rPr>
              <a:t>u</a:t>
            </a:r>
            <a:endParaRPr lang="en-US" sz="1800" baseline="-20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926" y="677880"/>
            <a:ext cx="820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Again, </a:t>
            </a:r>
            <a:r>
              <a:rPr lang="en-US" sz="2400" b="0" dirty="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u not known in </a:t>
            </a:r>
            <a:r>
              <a:rPr lang="en-US" sz="2400" b="0" dirty="0" err="1" smtClean="0">
                <a:solidFill>
                  <a:prstClr val="black"/>
                </a:solidFill>
                <a:latin typeface="Calibri"/>
              </a:rPr>
              <a:t>TSA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, so plot for stress paths for "</a:t>
            </a:r>
            <a:r>
              <a:rPr lang="en-US" sz="2400" b="0" dirty="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u = 0"</a:t>
            </a:r>
            <a:endParaRPr lang="en-US" sz="24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" name="Straight Arrow Connector 26"/>
          <p:cNvCxnSpPr>
            <a:endCxn id="33" idx="6"/>
          </p:cNvCxnSpPr>
          <p:nvPr/>
        </p:nvCxnSpPr>
        <p:spPr>
          <a:xfrm flipV="1">
            <a:off x="2681127" y="3797663"/>
            <a:ext cx="0" cy="1452193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642225" y="3850536"/>
            <a:ext cx="0" cy="1369525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800493" y="3844847"/>
            <a:ext cx="0" cy="1402144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9701" y="3730243"/>
            <a:ext cx="121664" cy="134840"/>
          </a:xfrm>
          <a:prstGeom prst="ellipse">
            <a:avLst/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589903" y="3735443"/>
            <a:ext cx="121664" cy="134840"/>
          </a:xfrm>
          <a:prstGeom prst="ellipse">
            <a:avLst/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31151" y="3729754"/>
            <a:ext cx="121664" cy="134840"/>
          </a:xfrm>
          <a:prstGeom prst="ellipse">
            <a:avLst/>
          </a:prstGeom>
          <a:solidFill>
            <a:srgbClr val="66FF66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833091" y="3777343"/>
            <a:ext cx="66577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66544" y="1099225"/>
            <a:ext cx="5452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srgbClr val="FF0000"/>
                </a:solidFill>
                <a:latin typeface="Calibri"/>
              </a:rPr>
              <a:t>Obtains the illusion that   "  </a:t>
            </a:r>
            <a:r>
              <a:rPr lang="en-US" sz="2800" b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sz="2800" b="0" dirty="0" smtClean="0">
                <a:solidFill>
                  <a:srgbClr val="FF0000"/>
                </a:solidFill>
                <a:latin typeface="Calibri"/>
              </a:rPr>
              <a:t>  = 0°  "</a:t>
            </a:r>
            <a:endParaRPr lang="en-US" sz="2800" b="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1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  <p:bldP spid="34" grpId="0" animBg="1"/>
      <p:bldP spid="35" grpId="0" animBg="1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Explaining the myth that "</a:t>
            </a:r>
            <a:r>
              <a:rPr lang="en-US" dirty="0" smtClean="0">
                <a:solidFill>
                  <a:srgbClr val="FFFF00"/>
                </a:solidFill>
                <a:latin typeface="Symbol" panose="05050102010706020507" pitchFamily="18" charset="2"/>
              </a:rPr>
              <a:t>f</a:t>
            </a:r>
            <a:r>
              <a:rPr lang="en-US" dirty="0" smtClean="0">
                <a:solidFill>
                  <a:srgbClr val="FFFF00"/>
                </a:solidFill>
              </a:rPr>
              <a:t> = 0"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846" y="1493327"/>
            <a:ext cx="75289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Effective Stress Analyses (</a:t>
            </a:r>
            <a:r>
              <a:rPr lang="en-US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ESA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  <a:p>
            <a:pPr marL="914400" lvl="1" indent="-457200" algn="l">
              <a:buClr>
                <a:srgbClr val="66FF66"/>
              </a:buCl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Drained Loading (</a:t>
            </a:r>
            <a:r>
              <a:rPr lang="en-US" b="0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u = 0)</a:t>
            </a:r>
          </a:p>
          <a:p>
            <a:pPr marL="914400" lvl="1" indent="-457200" algn="l">
              <a:buClr>
                <a:srgbClr val="66FF66"/>
              </a:buClr>
              <a:buFont typeface="Arial" panose="020B0604020202020204" pitchFamily="34" charset="0"/>
              <a:buChar char="•"/>
            </a:pPr>
            <a:r>
              <a:rPr lang="en-US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Undrained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Loading (</a:t>
            </a:r>
            <a:r>
              <a:rPr lang="en-US" b="0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V/</a:t>
            </a:r>
            <a:r>
              <a:rPr lang="en-US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b="0" baseline="-25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= 0)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Total Stress Analyses (</a:t>
            </a:r>
            <a:r>
              <a:rPr lang="en-US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TSA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Drained Loading (</a:t>
            </a:r>
            <a:r>
              <a:rPr lang="en-US" b="0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u = 0)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Undrained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Loading with "</a:t>
            </a:r>
            <a:r>
              <a:rPr lang="en-US" b="0" dirty="0" smtClean="0">
                <a:solidFill>
                  <a:schemeClr val="bg1"/>
                </a:solidFill>
                <a:latin typeface="Symbol" panose="05050102010706020507" pitchFamily="18" charset="2"/>
              </a:rPr>
              <a:t>f 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= 0" analysis:  </a:t>
            </a:r>
            <a:r>
              <a:rPr lang="en-US" b="0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V/</a:t>
            </a:r>
            <a:r>
              <a:rPr lang="en-US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b="0" baseline="-25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= 0 and "</a:t>
            </a:r>
            <a:r>
              <a:rPr lang="en-US" b="0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u = 0"</a:t>
            </a: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01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287338"/>
            <a:ext cx="6569075" cy="50641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solidFill>
                  <a:srgbClr val="FF9900"/>
                </a:solidFill>
                <a:latin typeface="Calibri" panose="020F0502020204030204" pitchFamily="34" charset="0"/>
              </a:rPr>
              <a:t>Cambridge University q-</a:t>
            </a:r>
            <a:r>
              <a:rPr lang="en-US" sz="3600" dirty="0" err="1" smtClean="0">
                <a:solidFill>
                  <a:srgbClr val="FF9900"/>
                </a:solidFill>
                <a:latin typeface="Calibri" panose="020F0502020204030204" pitchFamily="34" charset="0"/>
              </a:rPr>
              <a:t>p'</a:t>
            </a:r>
            <a:r>
              <a:rPr lang="en-US" sz="3600" dirty="0" smtClean="0">
                <a:solidFill>
                  <a:srgbClr val="FF9900"/>
                </a:solidFill>
                <a:latin typeface="Calibri" panose="020F0502020204030204" pitchFamily="34" charset="0"/>
              </a:rPr>
              <a:t> space</a:t>
            </a: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 flipV="1">
            <a:off x="1460500" y="817563"/>
            <a:ext cx="0" cy="480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4152900" y="5838825"/>
            <a:ext cx="402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>
                <a:solidFill>
                  <a:schemeClr val="tx1"/>
                </a:solidFill>
                <a:latin typeface="Arial" charset="0"/>
              </a:rPr>
              <a:t>P' = (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' +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baseline="-25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' +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baseline="-25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')/3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 rot="-5400000">
            <a:off x="-371474" y="2428875"/>
            <a:ext cx="25384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>
                <a:solidFill>
                  <a:schemeClr val="tx1"/>
                </a:solidFill>
                <a:latin typeface="Arial" charset="0"/>
              </a:rPr>
              <a:t>q  =  (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baseline="-25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 flipH="1">
            <a:off x="5637213" y="1484313"/>
            <a:ext cx="601662" cy="539750"/>
          </a:xfrm>
          <a:prstGeom prst="rtTriangle">
            <a:avLst/>
          </a:prstGeom>
          <a:noFill/>
          <a:ln w="2222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3454400" y="1582738"/>
            <a:ext cx="1644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 i="1">
                <a:solidFill>
                  <a:schemeClr val="tx1"/>
                </a:solidFill>
                <a:latin typeface="Arial" charset="0"/>
              </a:rPr>
              <a:t>Triaxial</a:t>
            </a:r>
          </a:p>
          <a:p>
            <a:pPr algn="l" eaLnBrk="1" hangingPunct="1"/>
            <a:r>
              <a:rPr lang="en-US" sz="1800" i="1">
                <a:solidFill>
                  <a:schemeClr val="tx1"/>
                </a:solidFill>
                <a:latin typeface="Arial" charset="0"/>
              </a:rPr>
              <a:t>Compression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1422400" y="5618163"/>
            <a:ext cx="6835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 flipV="1">
            <a:off x="1498600" y="1147763"/>
            <a:ext cx="4984750" cy="4470400"/>
          </a:xfrm>
          <a:prstGeom prst="line">
            <a:avLst/>
          </a:prstGeom>
          <a:noFill/>
          <a:ln w="508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Text Box 16"/>
          <p:cNvSpPr txBox="1">
            <a:spLocks noChangeArrowheads="1"/>
          </p:cNvSpPr>
          <p:nvPr/>
        </p:nvSpPr>
        <p:spPr bwMode="auto">
          <a:xfrm rot="-2526211">
            <a:off x="5287963" y="117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D60093"/>
                </a:solidFill>
                <a:latin typeface="Arial" charset="0"/>
              </a:rPr>
              <a:t>CSL</a:t>
            </a:r>
          </a:p>
        </p:txBody>
      </p:sp>
      <p:graphicFrame>
        <p:nvGraphicFramePr>
          <p:cNvPr id="1026" name="Object 24"/>
          <p:cNvGraphicFramePr>
            <a:graphicFrameLocks noChangeAspect="1"/>
          </p:cNvGraphicFramePr>
          <p:nvPr/>
        </p:nvGraphicFramePr>
        <p:xfrm>
          <a:off x="6326188" y="1412875"/>
          <a:ext cx="21066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3" imgW="977760" imgH="431640" progId="Equation.3">
                  <p:embed/>
                </p:oleObj>
              </mc:Choice>
              <mc:Fallback>
                <p:oleObj name="Equation" r:id="rId3" imgW="977760" imgH="4316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1412875"/>
                        <a:ext cx="210661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Oval 36"/>
          <p:cNvSpPr>
            <a:spLocks noChangeArrowheads="1"/>
          </p:cNvSpPr>
          <p:nvPr/>
        </p:nvSpPr>
        <p:spPr bwMode="auto">
          <a:xfrm rot="-3748685">
            <a:off x="2823369" y="1277144"/>
            <a:ext cx="555625" cy="601663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50000">
                <a:srgbClr val="767647"/>
              </a:gs>
              <a:gs pos="100000">
                <a:srgbClr val="FFFF99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PerspectiveFront">
              <a:rot lat="17699996" lon="0" rev="0"/>
            </a:camera>
            <a:lightRig rig="legacyFlat4" dir="t"/>
          </a:scene3d>
          <a:sp3d extrusionH="10906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38" name="Text Box 37"/>
          <p:cNvSpPr txBox="1">
            <a:spLocks noChangeArrowheads="1"/>
          </p:cNvSpPr>
          <p:nvPr/>
        </p:nvSpPr>
        <p:spPr bwMode="auto">
          <a:xfrm>
            <a:off x="1736725" y="1630363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 i="1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800" i="1" baseline="-20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' = </a:t>
            </a:r>
            <a:r>
              <a:rPr lang="en-US" sz="1800" i="1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800" i="1" baseline="-18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'</a:t>
            </a:r>
          </a:p>
        </p:txBody>
      </p:sp>
      <p:sp>
        <p:nvSpPr>
          <p:cNvPr id="1039" name="Text Box 38"/>
          <p:cNvSpPr txBox="1">
            <a:spLocks noChangeArrowheads="1"/>
          </p:cNvSpPr>
          <p:nvPr/>
        </p:nvSpPr>
        <p:spPr bwMode="auto">
          <a:xfrm>
            <a:off x="3090863" y="1041400"/>
            <a:ext cx="46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 i="1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800" i="1" baseline="-20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'</a:t>
            </a:r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>
            <a:off x="3106738" y="1116013"/>
            <a:ext cx="0" cy="465137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 type="stealth" w="lg" len="lg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408" name="Line 40"/>
          <p:cNvSpPr>
            <a:spLocks noChangeShapeType="1"/>
          </p:cNvSpPr>
          <p:nvPr/>
        </p:nvSpPr>
        <p:spPr bwMode="auto">
          <a:xfrm>
            <a:off x="2390775" y="2043113"/>
            <a:ext cx="542925" cy="1587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 type="stealth" w="lg" len="lg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608138" y="3716338"/>
            <a:ext cx="1790700" cy="1878012"/>
            <a:chOff x="1013" y="2341"/>
            <a:chExt cx="1128" cy="1183"/>
          </a:xfrm>
        </p:grpSpPr>
        <p:sp>
          <p:nvSpPr>
            <p:cNvPr id="1052" name="Freeform 44"/>
            <p:cNvSpPr>
              <a:spLocks/>
            </p:cNvSpPr>
            <p:nvPr/>
          </p:nvSpPr>
          <p:spPr bwMode="auto">
            <a:xfrm>
              <a:off x="1752" y="2777"/>
              <a:ext cx="347" cy="747"/>
            </a:xfrm>
            <a:custGeom>
              <a:avLst/>
              <a:gdLst>
                <a:gd name="T0" fmla="*/ 83 w 201"/>
                <a:gd name="T1" fmla="*/ 840 h 840"/>
                <a:gd name="T2" fmla="*/ 136 w 201"/>
                <a:gd name="T3" fmla="*/ 689 h 840"/>
                <a:gd name="T4" fmla="*/ 156 w 201"/>
                <a:gd name="T5" fmla="*/ 582 h 840"/>
                <a:gd name="T6" fmla="*/ 200 w 201"/>
                <a:gd name="T7" fmla="*/ 206 h 840"/>
                <a:gd name="T8" fmla="*/ 151 w 201"/>
                <a:gd name="T9" fmla="*/ 69 h 840"/>
                <a:gd name="T10" fmla="*/ 73 w 201"/>
                <a:gd name="T11" fmla="*/ 10 h 840"/>
                <a:gd name="T12" fmla="*/ 29 w 201"/>
                <a:gd name="T13" fmla="*/ 6 h 840"/>
                <a:gd name="T14" fmla="*/ 0 w 201"/>
                <a:gd name="T15" fmla="*/ 6 h 8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"/>
                <a:gd name="T25" fmla="*/ 0 h 840"/>
                <a:gd name="T26" fmla="*/ 201 w 201"/>
                <a:gd name="T27" fmla="*/ 840 h 8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" h="840">
                  <a:moveTo>
                    <a:pt x="83" y="840"/>
                  </a:moveTo>
                  <a:cubicBezTo>
                    <a:pt x="103" y="786"/>
                    <a:pt x="124" y="732"/>
                    <a:pt x="136" y="689"/>
                  </a:cubicBezTo>
                  <a:cubicBezTo>
                    <a:pt x="148" y="646"/>
                    <a:pt x="145" y="662"/>
                    <a:pt x="156" y="582"/>
                  </a:cubicBezTo>
                  <a:cubicBezTo>
                    <a:pt x="167" y="502"/>
                    <a:pt x="201" y="291"/>
                    <a:pt x="200" y="206"/>
                  </a:cubicBezTo>
                  <a:cubicBezTo>
                    <a:pt x="199" y="121"/>
                    <a:pt x="172" y="102"/>
                    <a:pt x="151" y="69"/>
                  </a:cubicBezTo>
                  <a:cubicBezTo>
                    <a:pt x="130" y="36"/>
                    <a:pt x="93" y="20"/>
                    <a:pt x="73" y="10"/>
                  </a:cubicBezTo>
                  <a:cubicBezTo>
                    <a:pt x="53" y="0"/>
                    <a:pt x="41" y="7"/>
                    <a:pt x="29" y="6"/>
                  </a:cubicBezTo>
                  <a:cubicBezTo>
                    <a:pt x="17" y="5"/>
                    <a:pt x="8" y="5"/>
                    <a:pt x="0" y="6"/>
                  </a:cubicBezTo>
                </a:path>
              </a:pathLst>
            </a:custGeom>
            <a:noFill/>
            <a:ln w="31750">
              <a:solidFill>
                <a:srgbClr val="FF9900"/>
              </a:solidFill>
              <a:prstDash val="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Text Box 45"/>
            <p:cNvSpPr txBox="1">
              <a:spLocks noChangeArrowheads="1"/>
            </p:cNvSpPr>
            <p:nvPr/>
          </p:nvSpPr>
          <p:spPr bwMode="auto">
            <a:xfrm>
              <a:off x="1013" y="2341"/>
              <a:ext cx="11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i="1">
                  <a:solidFill>
                    <a:srgbClr val="FF9900"/>
                  </a:solidFill>
                  <a:latin typeface="Arial" charset="0"/>
                </a:rPr>
                <a:t>Undrained NC</a:t>
              </a:r>
            </a:p>
            <a:p>
              <a:pPr algn="l" eaLnBrk="1" hangingPunct="1"/>
              <a:r>
                <a:rPr lang="en-US" sz="1800" i="1">
                  <a:solidFill>
                    <a:srgbClr val="FF9900"/>
                  </a:solidFill>
                  <a:latin typeface="Arial" charset="0"/>
                </a:rPr>
                <a:t>Stress Path</a:t>
              </a: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3084513" y="2347913"/>
            <a:ext cx="3481387" cy="3216275"/>
            <a:chOff x="1943" y="1479"/>
            <a:chExt cx="2193" cy="2026"/>
          </a:xfrm>
        </p:grpSpPr>
        <p:sp>
          <p:nvSpPr>
            <p:cNvPr id="1050" name="Text Box 46"/>
            <p:cNvSpPr txBox="1">
              <a:spLocks noChangeArrowheads="1"/>
            </p:cNvSpPr>
            <p:nvPr/>
          </p:nvSpPr>
          <p:spPr bwMode="auto">
            <a:xfrm>
              <a:off x="3008" y="1666"/>
              <a:ext cx="11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i="1">
                  <a:solidFill>
                    <a:srgbClr val="0033CC"/>
                  </a:solidFill>
                  <a:latin typeface="Arial" charset="0"/>
                </a:rPr>
                <a:t>Undrained OC</a:t>
              </a:r>
            </a:p>
            <a:p>
              <a:pPr algn="l" eaLnBrk="1" hangingPunct="1"/>
              <a:r>
                <a:rPr lang="en-US" sz="1800" i="1">
                  <a:solidFill>
                    <a:srgbClr val="0033CC"/>
                  </a:solidFill>
                  <a:latin typeface="Arial" charset="0"/>
                </a:rPr>
                <a:t>Stress Path</a:t>
              </a:r>
            </a:p>
          </p:txBody>
        </p:sp>
        <p:sp>
          <p:nvSpPr>
            <p:cNvPr id="1051" name="Freeform 47"/>
            <p:cNvSpPr>
              <a:spLocks/>
            </p:cNvSpPr>
            <p:nvPr/>
          </p:nvSpPr>
          <p:spPr bwMode="auto">
            <a:xfrm>
              <a:off x="1943" y="1479"/>
              <a:ext cx="1352" cy="2026"/>
            </a:xfrm>
            <a:custGeom>
              <a:avLst/>
              <a:gdLst>
                <a:gd name="T0" fmla="*/ 0 w 1318"/>
                <a:gd name="T1" fmla="*/ 2026 h 2026"/>
                <a:gd name="T2" fmla="*/ 225 w 1318"/>
                <a:gd name="T3" fmla="*/ 1601 h 2026"/>
                <a:gd name="T4" fmla="*/ 479 w 1318"/>
                <a:gd name="T5" fmla="*/ 1089 h 2026"/>
                <a:gd name="T6" fmla="*/ 806 w 1318"/>
                <a:gd name="T7" fmla="*/ 605 h 2026"/>
                <a:gd name="T8" fmla="*/ 1045 w 1318"/>
                <a:gd name="T9" fmla="*/ 264 h 2026"/>
                <a:gd name="T10" fmla="*/ 1245 w 1318"/>
                <a:gd name="T11" fmla="*/ 59 h 2026"/>
                <a:gd name="T12" fmla="*/ 1318 w 1318"/>
                <a:gd name="T13" fmla="*/ 0 h 20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8"/>
                <a:gd name="T22" fmla="*/ 0 h 2026"/>
                <a:gd name="T23" fmla="*/ 1318 w 1318"/>
                <a:gd name="T24" fmla="*/ 2026 h 20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8" h="2026">
                  <a:moveTo>
                    <a:pt x="0" y="2026"/>
                  </a:moveTo>
                  <a:cubicBezTo>
                    <a:pt x="72" y="1891"/>
                    <a:pt x="145" y="1757"/>
                    <a:pt x="225" y="1601"/>
                  </a:cubicBezTo>
                  <a:cubicBezTo>
                    <a:pt x="305" y="1445"/>
                    <a:pt x="382" y="1255"/>
                    <a:pt x="479" y="1089"/>
                  </a:cubicBezTo>
                  <a:cubicBezTo>
                    <a:pt x="576" y="923"/>
                    <a:pt x="712" y="742"/>
                    <a:pt x="806" y="605"/>
                  </a:cubicBezTo>
                  <a:cubicBezTo>
                    <a:pt x="900" y="468"/>
                    <a:pt x="972" y="355"/>
                    <a:pt x="1045" y="264"/>
                  </a:cubicBezTo>
                  <a:cubicBezTo>
                    <a:pt x="1118" y="173"/>
                    <a:pt x="1200" y="103"/>
                    <a:pt x="1245" y="59"/>
                  </a:cubicBezTo>
                  <a:cubicBezTo>
                    <a:pt x="1290" y="15"/>
                    <a:pt x="1304" y="7"/>
                    <a:pt x="1318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417" name="Text Box 49"/>
          <p:cNvSpPr txBox="1">
            <a:spLocks noChangeArrowheads="1"/>
          </p:cNvSpPr>
          <p:nvPr/>
        </p:nvSpPr>
        <p:spPr bwMode="auto">
          <a:xfrm>
            <a:off x="2514600" y="566420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 i="1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800" i="1" baseline="-20000">
                <a:solidFill>
                  <a:schemeClr val="tx1"/>
                </a:solidFill>
                <a:latin typeface="Arial" charset="0"/>
              </a:rPr>
              <a:t>vo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' = P</a:t>
            </a:r>
            <a:r>
              <a:rPr lang="en-US" sz="1800" i="1" baseline="-1800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'</a:t>
            </a:r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030538" y="3240088"/>
            <a:ext cx="2293937" cy="2390775"/>
            <a:chOff x="1918" y="2011"/>
            <a:chExt cx="1445" cy="1533"/>
          </a:xfrm>
        </p:grpSpPr>
        <p:sp>
          <p:nvSpPr>
            <p:cNvPr id="1047" name="Text Box 43"/>
            <p:cNvSpPr txBox="1">
              <a:spLocks noChangeArrowheads="1"/>
            </p:cNvSpPr>
            <p:nvPr/>
          </p:nvSpPr>
          <p:spPr bwMode="auto">
            <a:xfrm>
              <a:off x="2455" y="2748"/>
              <a:ext cx="908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i="1">
                  <a:solidFill>
                    <a:schemeClr val="hlink"/>
                  </a:solidFill>
                  <a:latin typeface="Arial" charset="0"/>
                </a:rPr>
                <a:t>Drained</a:t>
              </a:r>
            </a:p>
            <a:p>
              <a:pPr algn="l" eaLnBrk="1" hangingPunct="1"/>
              <a:r>
                <a:rPr lang="en-US" sz="1800" i="1">
                  <a:solidFill>
                    <a:schemeClr val="hlink"/>
                  </a:solidFill>
                  <a:latin typeface="Arial" charset="0"/>
                </a:rPr>
                <a:t>Stress Path</a:t>
              </a:r>
            </a:p>
            <a:p>
              <a:pPr algn="l" eaLnBrk="1" hangingPunct="1"/>
              <a:r>
                <a:rPr lang="en-US" sz="1800" i="1">
                  <a:solidFill>
                    <a:schemeClr val="hlink"/>
                  </a:solidFill>
                  <a:latin typeface="Arial" charset="0"/>
                </a:rPr>
                <a:t>3V : 1H</a:t>
              </a:r>
            </a:p>
          </p:txBody>
        </p:sp>
        <p:sp>
          <p:nvSpPr>
            <p:cNvPr id="1048" name="AutoShape 51"/>
            <p:cNvSpPr>
              <a:spLocks noChangeArrowheads="1"/>
            </p:cNvSpPr>
            <p:nvPr/>
          </p:nvSpPr>
          <p:spPr bwMode="auto">
            <a:xfrm flipH="1">
              <a:off x="2109" y="2720"/>
              <a:ext cx="292" cy="599"/>
            </a:xfrm>
            <a:prstGeom prst="rtTriangle">
              <a:avLst/>
            </a:prstGeom>
            <a:noFill/>
            <a:ln w="22225">
              <a:solidFill>
                <a:srgbClr val="0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50"/>
            <p:cNvSpPr>
              <a:spLocks noChangeShapeType="1"/>
            </p:cNvSpPr>
            <p:nvPr/>
          </p:nvSpPr>
          <p:spPr bwMode="auto">
            <a:xfrm flipV="1">
              <a:off x="1918" y="2011"/>
              <a:ext cx="737" cy="1533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prstDash val="lgDash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416" name="Oval 48"/>
          <p:cNvSpPr>
            <a:spLocks noChangeArrowheads="1"/>
          </p:cNvSpPr>
          <p:nvPr/>
        </p:nvSpPr>
        <p:spPr bwMode="auto">
          <a:xfrm>
            <a:off x="2990850" y="5540375"/>
            <a:ext cx="131763" cy="147638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FF0000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58429" name="Object 61"/>
          <p:cNvGraphicFramePr>
            <a:graphicFrameLocks noChangeAspect="1"/>
          </p:cNvGraphicFramePr>
          <p:nvPr/>
        </p:nvGraphicFramePr>
        <p:xfrm>
          <a:off x="4613275" y="3402013"/>
          <a:ext cx="366712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5" imgW="1701720" imgH="469800" progId="Equation.3">
                  <p:embed/>
                </p:oleObj>
              </mc:Choice>
              <mc:Fallback>
                <p:oleObj name="Equation" r:id="rId5" imgW="1701720" imgH="4698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3402013"/>
                        <a:ext cx="3667125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17" grpId="0"/>
      <p:bldP spid="584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873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bg1"/>
                </a:solidFill>
                <a:latin typeface="Comic Sans MS" pitchFamily="66" charset="0"/>
              </a:rPr>
              <a:t>Critical State Soil Mechanics (CSSM)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854075"/>
            <a:ext cx="8647113" cy="4114800"/>
          </a:xfrm>
        </p:spPr>
        <p:txBody>
          <a:bodyPr/>
          <a:lstStyle/>
          <a:p>
            <a:pPr eaLnBrk="1" hangingPunct="1">
              <a:spcBef>
                <a:spcPct val="5000"/>
              </a:spcBef>
              <a:spcAft>
                <a:spcPct val="15000"/>
              </a:spcAft>
              <a:buClr>
                <a:srgbClr val="FF9933"/>
              </a:buClr>
              <a:buSzPct val="75000"/>
              <a:buFont typeface="Wingdings" pitchFamily="2" charset="2"/>
              <a:buChar char="q"/>
            </a:pPr>
            <a:r>
              <a:rPr lang="en-US" sz="2800" smtClean="0">
                <a:solidFill>
                  <a:srgbClr val="99FFCC"/>
                </a:solidFill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Experimental evidence </a:t>
            </a:r>
          </a:p>
          <a:p>
            <a:pPr lvl="1" eaLnBrk="1" hangingPunct="1">
              <a:spcBef>
                <a:spcPct val="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FF00"/>
                </a:solidFill>
                <a:latin typeface="Comic Sans MS" pitchFamily="66" charset="0"/>
              </a:rPr>
              <a:t> 1936 by Hvorslev (1960, ASCE)</a:t>
            </a:r>
          </a:p>
          <a:p>
            <a:pPr lvl="1" eaLnBrk="1" hangingPunct="1">
              <a:spcBef>
                <a:spcPct val="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FF00"/>
                </a:solidFill>
                <a:latin typeface="Comic Sans MS" pitchFamily="66" charset="0"/>
              </a:rPr>
              <a:t> Henkel (1960, ASCE Boulder) </a:t>
            </a:r>
          </a:p>
          <a:p>
            <a:pPr lvl="1" eaLnBrk="1" hangingPunct="1">
              <a:spcBef>
                <a:spcPct val="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FF00"/>
                </a:solidFill>
                <a:latin typeface="Comic Sans MS" pitchFamily="66" charset="0"/>
              </a:rPr>
              <a:t> Parry (1961)</a:t>
            </a:r>
          </a:p>
          <a:p>
            <a:pPr lvl="1" eaLnBrk="1" hangingPunct="1">
              <a:spcBef>
                <a:spcPct val="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FF00"/>
                </a:solidFill>
                <a:latin typeface="Comic Sans MS" pitchFamily="66" charset="0"/>
              </a:rPr>
              <a:t> Kulhawy &amp; Mayne (1990):  Summary of 200+ soils</a:t>
            </a:r>
          </a:p>
          <a:p>
            <a:pPr eaLnBrk="1" hangingPunct="1">
              <a:spcBef>
                <a:spcPct val="5000"/>
              </a:spcBef>
              <a:spcAft>
                <a:spcPct val="15000"/>
              </a:spcAft>
              <a:buClr>
                <a:srgbClr val="FF9933"/>
              </a:buClr>
              <a:buSzPct val="75000"/>
              <a:buFont typeface="Wingdings" pitchFamily="2" charset="2"/>
              <a:buChar char="q"/>
            </a:pP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Mathematics presented elsewhere</a:t>
            </a:r>
          </a:p>
          <a:p>
            <a:pPr lvl="1" eaLnBrk="1" hangingPunct="1">
              <a:spcBef>
                <a:spcPct val="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FF00"/>
                </a:solidFill>
                <a:latin typeface="Comic Sans MS" pitchFamily="66" charset="0"/>
              </a:rPr>
              <a:t> Schofield &amp; Wroth (1968)</a:t>
            </a:r>
          </a:p>
          <a:p>
            <a:pPr lvl="1" eaLnBrk="1" hangingPunct="1">
              <a:spcBef>
                <a:spcPct val="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FF00"/>
                </a:solidFill>
                <a:latin typeface="Comic Sans MS" pitchFamily="66" charset="0"/>
              </a:rPr>
              <a:t> Roscoe &amp; Burland (1968)</a:t>
            </a:r>
          </a:p>
          <a:p>
            <a:pPr lvl="1" eaLnBrk="1" hangingPunct="1">
              <a:spcBef>
                <a:spcPct val="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FF00"/>
                </a:solidFill>
                <a:latin typeface="Comic Sans MS" pitchFamily="66" charset="0"/>
              </a:rPr>
              <a:t> Wood (1990)</a:t>
            </a:r>
          </a:p>
          <a:p>
            <a:pPr lvl="1" eaLnBrk="1" hangingPunct="1">
              <a:spcBef>
                <a:spcPct val="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FF00"/>
                </a:solidFill>
                <a:latin typeface="Comic Sans MS" pitchFamily="66" charset="0"/>
              </a:rPr>
              <a:t> Jefferies &amp; Been (2006)</a:t>
            </a:r>
          </a:p>
          <a:p>
            <a:pPr eaLnBrk="1" hangingPunct="1">
              <a:spcBef>
                <a:spcPct val="5000"/>
              </a:spcBef>
              <a:spcAft>
                <a:spcPct val="15000"/>
              </a:spcAft>
              <a:buClr>
                <a:srgbClr val="FF9933"/>
              </a:buClr>
              <a:buSzPct val="75000"/>
              <a:buFont typeface="Wingdings" pitchFamily="2" charset="2"/>
              <a:buChar char="q"/>
            </a:pP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Basic form: 3 material constants (</a:t>
            </a:r>
            <a:r>
              <a:rPr lang="en-US" sz="2800" b="1" smtClean="0">
                <a:solidFill>
                  <a:srgbClr val="FFFF00"/>
                </a:solidFill>
                <a:latin typeface="Symbol" pitchFamily="18" charset="2"/>
              </a:rPr>
              <a:t>f</a:t>
            </a: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', C</a:t>
            </a:r>
            <a:r>
              <a:rPr lang="en-US" sz="2800" b="1" baseline="-25000" smtClean="0">
                <a:solidFill>
                  <a:srgbClr val="FFFF00"/>
                </a:solidFill>
                <a:latin typeface="Comic Sans MS" pitchFamily="66" charset="0"/>
              </a:rPr>
              <a:t>c</a:t>
            </a: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, C</a:t>
            </a:r>
            <a:r>
              <a:rPr lang="en-US" sz="2800" b="1" baseline="-20000" smtClean="0">
                <a:solidFill>
                  <a:srgbClr val="FFFF00"/>
                </a:solidFill>
                <a:latin typeface="Comic Sans MS" pitchFamily="66" charset="0"/>
              </a:rPr>
              <a:t>s</a:t>
            </a: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) plus initial state parameter (e</a:t>
            </a:r>
            <a:r>
              <a:rPr lang="en-US" sz="2800" b="1" baseline="-20000" smtClean="0">
                <a:solidFill>
                  <a:srgbClr val="FFFF00"/>
                </a:solidFill>
                <a:latin typeface="Comic Sans MS" pitchFamily="66" charset="0"/>
              </a:rPr>
              <a:t>0</a:t>
            </a: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2800" b="1" smtClean="0">
                <a:solidFill>
                  <a:srgbClr val="FFFF00"/>
                </a:solidFill>
                <a:latin typeface="Symbol" pitchFamily="18" charset="2"/>
              </a:rPr>
              <a:t>s</a:t>
            </a:r>
            <a:r>
              <a:rPr lang="en-US" sz="2800" b="1" baseline="-18000" smtClean="0">
                <a:solidFill>
                  <a:srgbClr val="FFFF00"/>
                </a:solidFill>
                <a:latin typeface="Comic Sans MS" pitchFamily="66" charset="0"/>
              </a:rPr>
              <a:t>vo</a:t>
            </a: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', OCR)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4064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Port of Anchorage, Alaska</a:t>
            </a:r>
          </a:p>
        </p:txBody>
      </p:sp>
      <p:pic>
        <p:nvPicPr>
          <p:cNvPr id="46083" name="Picture 4" descr="AlaskaStitch-3"/>
          <p:cNvPicPr>
            <a:picLocks noChangeAspect="1" noChangeArrowheads="1"/>
          </p:cNvPicPr>
          <p:nvPr/>
        </p:nvPicPr>
        <p:blipFill>
          <a:blip r:embed="rId2">
            <a:lum brigh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/>
          <a:stretch>
            <a:fillRect/>
          </a:stretch>
        </p:blipFill>
        <p:spPr bwMode="auto">
          <a:xfrm>
            <a:off x="258763" y="704850"/>
            <a:ext cx="8513762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3110" r="3441" b="2527"/>
          <a:stretch>
            <a:fillRect/>
          </a:stretch>
        </p:blipFill>
        <p:spPr bwMode="auto">
          <a:xfrm>
            <a:off x="314325" y="2603500"/>
            <a:ext cx="4281488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3589" r="3503" b="3589"/>
          <a:stretch>
            <a:fillRect/>
          </a:stretch>
        </p:blipFill>
        <p:spPr bwMode="auto">
          <a:xfrm>
            <a:off x="4832350" y="2633663"/>
            <a:ext cx="39020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55588"/>
            <a:ext cx="8382000" cy="838200"/>
          </a:xfrm>
          <a:solidFill>
            <a:srgbClr val="E3E2B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993366"/>
                </a:solidFill>
                <a:latin typeface="Calibri" panose="020F0502020204030204" pitchFamily="34" charset="0"/>
              </a:rPr>
              <a:t>Cavity Expansion – Critical State Model for Evaluating </a:t>
            </a:r>
            <a:br>
              <a:rPr lang="en-US" sz="2800" b="1" dirty="0" smtClean="0">
                <a:solidFill>
                  <a:srgbClr val="993366"/>
                </a:solidFill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993366"/>
                </a:solidFill>
                <a:latin typeface="Calibri" panose="020F0502020204030204" pitchFamily="34" charset="0"/>
              </a:rPr>
              <a:t>OCR in Clays from </a:t>
            </a:r>
            <a:r>
              <a:rPr lang="en-US" sz="2800" b="1" dirty="0" err="1" smtClean="0">
                <a:solidFill>
                  <a:srgbClr val="993366"/>
                </a:solidFill>
                <a:latin typeface="Calibri" panose="020F0502020204030204" pitchFamily="34" charset="0"/>
              </a:rPr>
              <a:t>Piezocone</a:t>
            </a:r>
            <a:r>
              <a:rPr lang="en-US" sz="2800" b="1" dirty="0" smtClean="0">
                <a:solidFill>
                  <a:srgbClr val="993366"/>
                </a:solidFill>
                <a:latin typeface="Calibri" panose="020F0502020204030204" pitchFamily="34" charset="0"/>
              </a:rPr>
              <a:t> Tests</a:t>
            </a:r>
            <a:r>
              <a:rPr lang="en-US" sz="2800" b="1" dirty="0" smtClean="0">
                <a:solidFill>
                  <a:srgbClr val="FF9933"/>
                </a:solidFill>
                <a:latin typeface="Calibri" panose="020F0502020204030204" pitchFamily="34" charset="0"/>
              </a:rPr>
              <a:t> 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414463" y="1239838"/>
          <a:ext cx="5938837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3" imgW="2273040" imgH="533160" progId="Equation.COEE2">
                  <p:embed/>
                </p:oleObj>
              </mc:Choice>
              <mc:Fallback>
                <p:oleObj name="Equation" r:id="rId3" imgW="2273040" imgH="53316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1239838"/>
                        <a:ext cx="5938837" cy="139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4950" y="2795588"/>
            <a:ext cx="375761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sz="2000">
                <a:solidFill>
                  <a:schemeClr val="bg1"/>
                </a:solidFill>
              </a:rPr>
              <a:t>where M = 6 sin</a:t>
            </a:r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sz="2000">
                <a:solidFill>
                  <a:schemeClr val="bg1"/>
                </a:solidFill>
              </a:rPr>
              <a:t>’/(3-sin</a:t>
            </a:r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sz="2000">
                <a:solidFill>
                  <a:schemeClr val="bg1"/>
                </a:solidFill>
              </a:rPr>
              <a:t>’) </a:t>
            </a:r>
          </a:p>
          <a:p>
            <a:pPr algn="l" eaLnBrk="1" hangingPunct="1">
              <a:lnSpc>
                <a:spcPct val="11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sz="2000">
                <a:solidFill>
                  <a:schemeClr val="bg1"/>
                </a:solidFill>
              </a:rPr>
              <a:t> and   </a:t>
            </a:r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chemeClr val="bg1"/>
                </a:solidFill>
                <a:sym typeface="WP MathA" pitchFamily="2" charset="2"/>
              </a:rPr>
              <a:t>=</a:t>
            </a:r>
            <a:r>
              <a:rPr lang="en-US" sz="2000">
                <a:solidFill>
                  <a:schemeClr val="bg1"/>
                </a:solidFill>
              </a:rPr>
              <a:t> 1 – C</a:t>
            </a:r>
            <a:r>
              <a:rPr lang="en-US" sz="2000" baseline="-25000">
                <a:solidFill>
                  <a:schemeClr val="bg1"/>
                </a:solidFill>
              </a:rPr>
              <a:t>s</a:t>
            </a:r>
            <a:r>
              <a:rPr lang="en-US" sz="2000">
                <a:solidFill>
                  <a:schemeClr val="bg1"/>
                </a:solidFill>
              </a:rPr>
              <a:t>/C</a:t>
            </a:r>
            <a:r>
              <a:rPr lang="en-US" sz="2000" baseline="-25000">
                <a:solidFill>
                  <a:schemeClr val="bg1"/>
                </a:solidFill>
              </a:rPr>
              <a:t>c </a:t>
            </a:r>
            <a:r>
              <a:rPr lang="en-US" sz="1600">
                <a:solidFill>
                  <a:schemeClr val="bg1"/>
                </a:solidFill>
                <a:sym typeface="Symbol" pitchFamily="18" charset="2"/>
              </a:rPr>
              <a:t> 0.8</a:t>
            </a:r>
          </a:p>
        </p:txBody>
      </p:sp>
      <p:grpSp>
        <p:nvGrpSpPr>
          <p:cNvPr id="2053" name="Group 23"/>
          <p:cNvGrpSpPr>
            <a:grpSpLocks/>
          </p:cNvGrpSpPr>
          <p:nvPr/>
        </p:nvGrpSpPr>
        <p:grpSpPr bwMode="auto">
          <a:xfrm>
            <a:off x="944563" y="3783013"/>
            <a:ext cx="1895475" cy="2727325"/>
            <a:chOff x="470" y="2384"/>
            <a:chExt cx="1194" cy="1718"/>
          </a:xfrm>
        </p:grpSpPr>
        <p:sp>
          <p:nvSpPr>
            <p:cNvPr id="2055" name="Rectangle 10"/>
            <p:cNvSpPr>
              <a:spLocks noChangeArrowheads="1"/>
            </p:cNvSpPr>
            <p:nvPr/>
          </p:nvSpPr>
          <p:spPr bwMode="auto">
            <a:xfrm>
              <a:off x="730" y="3794"/>
              <a:ext cx="3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/>
              <a:r>
                <a:rPr lang="en-US" sz="2400">
                  <a:latin typeface="Arial" charset="0"/>
                </a:rPr>
                <a:t>q</a:t>
              </a:r>
              <a:r>
                <a:rPr lang="en-US" sz="2400" baseline="-25000">
                  <a:latin typeface="Arial" charset="0"/>
                </a:rPr>
                <a:t>c</a:t>
              </a:r>
            </a:p>
          </p:txBody>
        </p:sp>
        <p:sp>
          <p:nvSpPr>
            <p:cNvPr id="2056" name="Rectangle 11"/>
            <p:cNvSpPr>
              <a:spLocks noChangeArrowheads="1"/>
            </p:cNvSpPr>
            <p:nvPr/>
          </p:nvSpPr>
          <p:spPr bwMode="auto">
            <a:xfrm>
              <a:off x="510" y="2762"/>
              <a:ext cx="2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2400">
                  <a:latin typeface="Arial" charset="0"/>
                </a:rPr>
                <a:t>f</a:t>
              </a:r>
              <a:r>
                <a:rPr lang="en-US" sz="2400" baseline="-25000">
                  <a:latin typeface="Arial" charset="0"/>
                </a:rPr>
                <a:t>s</a:t>
              </a:r>
            </a:p>
          </p:txBody>
        </p:sp>
        <p:sp>
          <p:nvSpPr>
            <p:cNvPr id="2057" name="Rectangle 12"/>
            <p:cNvSpPr>
              <a:spLocks noChangeArrowheads="1"/>
            </p:cNvSpPr>
            <p:nvPr/>
          </p:nvSpPr>
          <p:spPr bwMode="auto">
            <a:xfrm>
              <a:off x="470" y="3270"/>
              <a:ext cx="3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/>
              <a:r>
                <a:rPr lang="en-US" sz="2400">
                  <a:latin typeface="Arial" charset="0"/>
                </a:rPr>
                <a:t>u</a:t>
              </a:r>
              <a:r>
                <a:rPr lang="en-US" sz="2400" baseline="-25000">
                  <a:latin typeface="Arial" charset="0"/>
                </a:rPr>
                <a:t>b</a:t>
              </a: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984" y="3814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40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 q</a:t>
              </a:r>
              <a:r>
                <a:rPr lang="en-US" sz="2400" baseline="-2200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T</a:t>
              </a:r>
              <a:endParaRPr lang="en-US" sz="2400" baseline="-22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878" y="2384"/>
              <a:ext cx="326" cy="1211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1" name="AutoShape 17"/>
            <p:cNvSpPr>
              <a:spLocks noChangeArrowheads="1"/>
            </p:cNvSpPr>
            <p:nvPr/>
          </p:nvSpPr>
          <p:spPr bwMode="auto">
            <a:xfrm rot="3631495">
              <a:off x="919" y="3530"/>
              <a:ext cx="313" cy="27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879" y="2569"/>
              <a:ext cx="320" cy="9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2" name="Rectangle 19"/>
            <p:cNvSpPr>
              <a:spLocks noChangeArrowheads="1"/>
            </p:cNvSpPr>
            <p:nvPr/>
          </p:nvSpPr>
          <p:spPr bwMode="auto">
            <a:xfrm>
              <a:off x="870" y="3411"/>
              <a:ext cx="334" cy="118"/>
            </a:xfrm>
            <a:prstGeom prst="rect">
              <a:avLst/>
            </a:prstGeom>
            <a:gradFill rotWithShape="1">
              <a:gsLst>
                <a:gs pos="0">
                  <a:srgbClr val="005E76"/>
                </a:gs>
                <a:gs pos="50000">
                  <a:srgbClr val="00CCFF"/>
                </a:gs>
                <a:gs pos="100000">
                  <a:srgbClr val="005E76"/>
                </a:gs>
              </a:gsLst>
              <a:lin ang="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1944" r="3142" b="1944"/>
          <a:stretch>
            <a:fillRect/>
          </a:stretch>
        </p:blipFill>
        <p:spPr bwMode="auto">
          <a:xfrm>
            <a:off x="4157663" y="2854325"/>
            <a:ext cx="4643437" cy="3787775"/>
          </a:xfrm>
          <a:prstGeom prst="rect">
            <a:avLst/>
          </a:prstGeom>
          <a:noFill/>
          <a:ln w="222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287338"/>
            <a:ext cx="6569075" cy="50641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solidFill>
                  <a:srgbClr val="FF9900"/>
                </a:solidFill>
                <a:latin typeface="Calibri" panose="020F0502020204030204" pitchFamily="34" charset="0"/>
              </a:rPr>
              <a:t>Cambridge University q-</a:t>
            </a:r>
            <a:r>
              <a:rPr lang="en-US" sz="3600" dirty="0" err="1" smtClean="0">
                <a:solidFill>
                  <a:srgbClr val="FF9900"/>
                </a:solidFill>
                <a:latin typeface="Calibri" panose="020F0502020204030204" pitchFamily="34" charset="0"/>
              </a:rPr>
              <a:t>p'</a:t>
            </a:r>
            <a:r>
              <a:rPr lang="en-US" sz="3600" dirty="0" smtClean="0">
                <a:solidFill>
                  <a:srgbClr val="FF9900"/>
                </a:solidFill>
                <a:latin typeface="Calibri" panose="020F0502020204030204" pitchFamily="34" charset="0"/>
              </a:rPr>
              <a:t> space</a:t>
            </a: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flipV="1">
            <a:off x="1460500" y="817563"/>
            <a:ext cx="0" cy="480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610100" y="5810250"/>
            <a:ext cx="355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chemeClr val="tx1"/>
                </a:solidFill>
                <a:latin typeface="Arial" charset="0"/>
              </a:rPr>
              <a:t>P' = (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' + 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' + 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')/3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 rot="-5400000">
            <a:off x="-212725" y="2600326"/>
            <a:ext cx="2255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chemeClr val="tx1"/>
                </a:solidFill>
                <a:latin typeface="Arial" charset="0"/>
              </a:rPr>
              <a:t>q  =  (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 - 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 flipH="1">
            <a:off x="5827713" y="1389063"/>
            <a:ext cx="601662" cy="539750"/>
          </a:xfrm>
          <a:prstGeom prst="rtTriangle">
            <a:avLst/>
          </a:prstGeom>
          <a:noFill/>
          <a:ln w="2222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441450" y="5627688"/>
            <a:ext cx="6835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1489075" y="1014413"/>
            <a:ext cx="5213350" cy="4584700"/>
          </a:xfrm>
          <a:prstGeom prst="line">
            <a:avLst/>
          </a:prstGeom>
          <a:noFill/>
          <a:ln w="508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 rot="-2526211">
            <a:off x="5202238" y="13208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D60093"/>
                </a:solidFill>
                <a:latin typeface="Arial" charset="0"/>
              </a:rPr>
              <a:t>CSL</a:t>
            </a: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6604000" y="1301750"/>
          <a:ext cx="18161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3" imgW="939600" imgH="419040" progId="Equation.3">
                  <p:embed/>
                </p:oleObj>
              </mc:Choice>
              <mc:Fallback>
                <p:oleObj name="Equation" r:id="rId3" imgW="93960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1301750"/>
                        <a:ext cx="18161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457325" y="2635250"/>
            <a:ext cx="5086350" cy="2974975"/>
            <a:chOff x="918" y="1660"/>
            <a:chExt cx="3204" cy="1874"/>
          </a:xfrm>
        </p:grpSpPr>
        <p:sp>
          <p:nvSpPr>
            <p:cNvPr id="3099" name="Text Box 7"/>
            <p:cNvSpPr txBox="1">
              <a:spLocks noChangeArrowheads="1"/>
            </p:cNvSpPr>
            <p:nvPr/>
          </p:nvSpPr>
          <p:spPr bwMode="auto">
            <a:xfrm>
              <a:off x="1096" y="1660"/>
              <a:ext cx="13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i="1">
                  <a:solidFill>
                    <a:srgbClr val="0033CC"/>
                  </a:solidFill>
                  <a:latin typeface="Arial" charset="0"/>
                </a:rPr>
                <a:t>Yield Surface</a:t>
              </a:r>
            </a:p>
            <a:p>
              <a:pPr algn="l" eaLnBrk="1" hangingPunct="1"/>
              <a:r>
                <a:rPr lang="en-US" sz="1800" i="1">
                  <a:solidFill>
                    <a:srgbClr val="0033CC"/>
                  </a:solidFill>
                  <a:latin typeface="Arial" charset="0"/>
                </a:rPr>
                <a:t>Original Cam Clay</a:t>
              </a:r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918" y="2335"/>
              <a:ext cx="3204" cy="1199"/>
            </a:xfrm>
            <a:custGeom>
              <a:avLst/>
              <a:gdLst>
                <a:gd name="T0" fmla="*/ 3222 w 3222"/>
                <a:gd name="T1" fmla="*/ 1232 h 1238"/>
                <a:gd name="T2" fmla="*/ 1542 w 3222"/>
                <a:gd name="T3" fmla="*/ 170 h 1238"/>
                <a:gd name="T4" fmla="*/ 756 w 3222"/>
                <a:gd name="T5" fmla="*/ 212 h 1238"/>
                <a:gd name="T6" fmla="*/ 0 w 3222"/>
                <a:gd name="T7" fmla="*/ 1238 h 1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22"/>
                <a:gd name="T13" fmla="*/ 0 h 1238"/>
                <a:gd name="T14" fmla="*/ 3222 w 3222"/>
                <a:gd name="T15" fmla="*/ 1238 h 1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22" h="1238">
                  <a:moveTo>
                    <a:pt x="3222" y="1232"/>
                  </a:moveTo>
                  <a:cubicBezTo>
                    <a:pt x="2587" y="786"/>
                    <a:pt x="1953" y="340"/>
                    <a:pt x="1542" y="170"/>
                  </a:cubicBezTo>
                  <a:cubicBezTo>
                    <a:pt x="1131" y="0"/>
                    <a:pt x="1013" y="34"/>
                    <a:pt x="756" y="212"/>
                  </a:cubicBezTo>
                  <a:cubicBezTo>
                    <a:pt x="499" y="390"/>
                    <a:pt x="249" y="814"/>
                    <a:pt x="0" y="1238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Line 17"/>
            <p:cNvSpPr>
              <a:spLocks noChangeShapeType="1"/>
            </p:cNvSpPr>
            <p:nvPr/>
          </p:nvSpPr>
          <p:spPr bwMode="auto">
            <a:xfrm>
              <a:off x="1500" y="2062"/>
              <a:ext cx="318" cy="37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447800" y="3106738"/>
            <a:ext cx="5759450" cy="2513012"/>
            <a:chOff x="912" y="1957"/>
            <a:chExt cx="3628" cy="1583"/>
          </a:xfrm>
        </p:grpSpPr>
        <p:sp>
          <p:nvSpPr>
            <p:cNvPr id="3096" name="Freeform 19"/>
            <p:cNvSpPr>
              <a:spLocks/>
            </p:cNvSpPr>
            <p:nvPr/>
          </p:nvSpPr>
          <p:spPr bwMode="auto">
            <a:xfrm>
              <a:off x="912" y="2230"/>
              <a:ext cx="3198" cy="1310"/>
            </a:xfrm>
            <a:custGeom>
              <a:avLst/>
              <a:gdLst>
                <a:gd name="T0" fmla="*/ 3174 w 3174"/>
                <a:gd name="T1" fmla="*/ 1556 h 1574"/>
                <a:gd name="T2" fmla="*/ 2886 w 3174"/>
                <a:gd name="T3" fmla="*/ 662 h 1574"/>
                <a:gd name="T4" fmla="*/ 2346 w 3174"/>
                <a:gd name="T5" fmla="*/ 194 h 1574"/>
                <a:gd name="T6" fmla="*/ 1476 w 3174"/>
                <a:gd name="T7" fmla="*/ 20 h 1574"/>
                <a:gd name="T8" fmla="*/ 654 w 3174"/>
                <a:gd name="T9" fmla="*/ 314 h 1574"/>
                <a:gd name="T10" fmla="*/ 0 w 3174"/>
                <a:gd name="T11" fmla="*/ 1574 h 15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4"/>
                <a:gd name="T19" fmla="*/ 0 h 1574"/>
                <a:gd name="T20" fmla="*/ 3174 w 3174"/>
                <a:gd name="T21" fmla="*/ 1574 h 15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4" h="1574">
                  <a:moveTo>
                    <a:pt x="3174" y="1556"/>
                  </a:moveTo>
                  <a:cubicBezTo>
                    <a:pt x="3099" y="1222"/>
                    <a:pt x="3024" y="889"/>
                    <a:pt x="2886" y="662"/>
                  </a:cubicBezTo>
                  <a:cubicBezTo>
                    <a:pt x="2748" y="435"/>
                    <a:pt x="2581" y="301"/>
                    <a:pt x="2346" y="194"/>
                  </a:cubicBezTo>
                  <a:cubicBezTo>
                    <a:pt x="2111" y="87"/>
                    <a:pt x="1758" y="0"/>
                    <a:pt x="1476" y="20"/>
                  </a:cubicBezTo>
                  <a:cubicBezTo>
                    <a:pt x="1194" y="40"/>
                    <a:pt x="900" y="55"/>
                    <a:pt x="654" y="314"/>
                  </a:cubicBezTo>
                  <a:cubicBezTo>
                    <a:pt x="408" y="573"/>
                    <a:pt x="119" y="1331"/>
                    <a:pt x="0" y="1574"/>
                  </a:cubicBezTo>
                </a:path>
              </a:pathLst>
            </a:custGeom>
            <a:noFill/>
            <a:ln w="2540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Line 22"/>
            <p:cNvSpPr>
              <a:spLocks noChangeShapeType="1"/>
            </p:cNvSpPr>
            <p:nvPr/>
          </p:nvSpPr>
          <p:spPr bwMode="auto">
            <a:xfrm flipH="1">
              <a:off x="3288" y="2196"/>
              <a:ext cx="198" cy="210"/>
            </a:xfrm>
            <a:prstGeom prst="line">
              <a:avLst/>
            </a:prstGeom>
            <a:noFill/>
            <a:ln w="25400">
              <a:solidFill>
                <a:srgbClr val="8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Text Box 23"/>
            <p:cNvSpPr txBox="1">
              <a:spLocks noChangeArrowheads="1"/>
            </p:cNvSpPr>
            <p:nvPr/>
          </p:nvSpPr>
          <p:spPr bwMode="auto">
            <a:xfrm>
              <a:off x="3136" y="1957"/>
              <a:ext cx="1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i="1">
                  <a:solidFill>
                    <a:srgbClr val="808000"/>
                  </a:solidFill>
                  <a:latin typeface="Arial" charset="0"/>
                </a:rPr>
                <a:t>Modified Cam Clay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486525" y="5121275"/>
            <a:ext cx="673100" cy="574675"/>
            <a:chOff x="4116" y="3226"/>
            <a:chExt cx="396" cy="362"/>
          </a:xfrm>
        </p:grpSpPr>
        <p:sp>
          <p:nvSpPr>
            <p:cNvPr id="61454" name="Rectangle 14"/>
            <p:cNvSpPr>
              <a:spLocks noChangeArrowheads="1"/>
            </p:cNvSpPr>
            <p:nvPr/>
          </p:nvSpPr>
          <p:spPr bwMode="auto">
            <a:xfrm>
              <a:off x="4116" y="3492"/>
              <a:ext cx="60" cy="96"/>
            </a:xfrm>
            <a:prstGeom prst="rect">
              <a:avLst/>
            </a:prstGeom>
            <a:solidFill>
              <a:srgbClr val="00FF00"/>
            </a:solidFill>
            <a:ln w="15875" algn="ctr">
              <a:solidFill>
                <a:srgbClr val="339966"/>
              </a:solidFill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5" name="Text Box 15"/>
            <p:cNvSpPr txBox="1">
              <a:spLocks noChangeArrowheads="1"/>
            </p:cNvSpPr>
            <p:nvPr/>
          </p:nvSpPr>
          <p:spPr bwMode="auto">
            <a:xfrm>
              <a:off x="4234" y="3226"/>
              <a:ext cx="2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i="1">
                  <a:solidFill>
                    <a:schemeClr val="tx1"/>
                  </a:solidFill>
                  <a:latin typeface="Arial" charset="0"/>
                </a:rPr>
                <a:t>P</a:t>
              </a:r>
              <a:r>
                <a:rPr lang="en-US" sz="1800" i="1" baseline="-18000">
                  <a:solidFill>
                    <a:schemeClr val="tx1"/>
                  </a:solidFill>
                  <a:latin typeface="Arial" charset="0"/>
                </a:rPr>
                <a:t>c</a:t>
              </a:r>
              <a:r>
                <a:rPr lang="en-US" sz="1800" i="1">
                  <a:solidFill>
                    <a:schemeClr val="tx1"/>
                  </a:solidFill>
                  <a:latin typeface="Arial" charset="0"/>
                </a:rPr>
                <a:t>'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447800" y="3595688"/>
            <a:ext cx="6873875" cy="1985962"/>
            <a:chOff x="912" y="2265"/>
            <a:chExt cx="4330" cy="1251"/>
          </a:xfrm>
        </p:grpSpPr>
        <p:sp>
          <p:nvSpPr>
            <p:cNvPr id="3091" name="Text Box 34"/>
            <p:cNvSpPr txBox="1">
              <a:spLocks noChangeArrowheads="1"/>
            </p:cNvSpPr>
            <p:nvPr/>
          </p:nvSpPr>
          <p:spPr bwMode="auto">
            <a:xfrm>
              <a:off x="3886" y="2365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i="1">
                  <a:solidFill>
                    <a:schemeClr val="accent2"/>
                  </a:solidFill>
                  <a:latin typeface="Arial" charset="0"/>
                </a:rPr>
                <a:t>Bounding Surface</a:t>
              </a:r>
            </a:p>
          </p:txBody>
        </p:sp>
        <p:sp>
          <p:nvSpPr>
            <p:cNvPr id="3092" name="Line 35"/>
            <p:cNvSpPr>
              <a:spLocks noChangeShapeType="1"/>
            </p:cNvSpPr>
            <p:nvPr/>
          </p:nvSpPr>
          <p:spPr bwMode="auto">
            <a:xfrm flipH="1">
              <a:off x="3534" y="2472"/>
              <a:ext cx="354" cy="222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Freeform 38"/>
            <p:cNvSpPr>
              <a:spLocks/>
            </p:cNvSpPr>
            <p:nvPr/>
          </p:nvSpPr>
          <p:spPr bwMode="auto">
            <a:xfrm>
              <a:off x="912" y="2265"/>
              <a:ext cx="3174" cy="1251"/>
            </a:xfrm>
            <a:custGeom>
              <a:avLst/>
              <a:gdLst>
                <a:gd name="T0" fmla="*/ 3174 w 3174"/>
                <a:gd name="T1" fmla="*/ 1209 h 1251"/>
                <a:gd name="T2" fmla="*/ 2940 w 3174"/>
                <a:gd name="T3" fmla="*/ 777 h 1251"/>
                <a:gd name="T4" fmla="*/ 2586 w 3174"/>
                <a:gd name="T5" fmla="*/ 399 h 1251"/>
                <a:gd name="T6" fmla="*/ 1956 w 3174"/>
                <a:gd name="T7" fmla="*/ 93 h 1251"/>
                <a:gd name="T8" fmla="*/ 1452 w 3174"/>
                <a:gd name="T9" fmla="*/ 3 h 1251"/>
                <a:gd name="T10" fmla="*/ 924 w 3174"/>
                <a:gd name="T11" fmla="*/ 75 h 1251"/>
                <a:gd name="T12" fmla="*/ 450 w 3174"/>
                <a:gd name="T13" fmla="*/ 315 h 1251"/>
                <a:gd name="T14" fmla="*/ 186 w 3174"/>
                <a:gd name="T15" fmla="*/ 777 h 1251"/>
                <a:gd name="T16" fmla="*/ 0 w 3174"/>
                <a:gd name="T17" fmla="*/ 1251 h 12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74"/>
                <a:gd name="T28" fmla="*/ 0 h 1251"/>
                <a:gd name="T29" fmla="*/ 3174 w 3174"/>
                <a:gd name="T30" fmla="*/ 1251 h 12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74" h="1251">
                  <a:moveTo>
                    <a:pt x="3174" y="1209"/>
                  </a:moveTo>
                  <a:cubicBezTo>
                    <a:pt x="3106" y="1060"/>
                    <a:pt x="3038" y="912"/>
                    <a:pt x="2940" y="777"/>
                  </a:cubicBezTo>
                  <a:cubicBezTo>
                    <a:pt x="2842" y="642"/>
                    <a:pt x="2750" y="513"/>
                    <a:pt x="2586" y="399"/>
                  </a:cubicBezTo>
                  <a:cubicBezTo>
                    <a:pt x="2422" y="285"/>
                    <a:pt x="2145" y="159"/>
                    <a:pt x="1956" y="93"/>
                  </a:cubicBezTo>
                  <a:cubicBezTo>
                    <a:pt x="1767" y="27"/>
                    <a:pt x="1624" y="6"/>
                    <a:pt x="1452" y="3"/>
                  </a:cubicBezTo>
                  <a:cubicBezTo>
                    <a:pt x="1280" y="0"/>
                    <a:pt x="1091" y="23"/>
                    <a:pt x="924" y="75"/>
                  </a:cubicBezTo>
                  <a:cubicBezTo>
                    <a:pt x="757" y="127"/>
                    <a:pt x="573" y="198"/>
                    <a:pt x="450" y="315"/>
                  </a:cubicBezTo>
                  <a:cubicBezTo>
                    <a:pt x="327" y="432"/>
                    <a:pt x="261" y="621"/>
                    <a:pt x="186" y="777"/>
                  </a:cubicBezTo>
                  <a:cubicBezTo>
                    <a:pt x="111" y="933"/>
                    <a:pt x="55" y="1092"/>
                    <a:pt x="0" y="1251"/>
                  </a:cubicBezTo>
                </a:path>
              </a:pathLst>
            </a:custGeom>
            <a:noFill/>
            <a:ln w="31750">
              <a:solidFill>
                <a:srgbClr val="333399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076700" y="3270250"/>
            <a:ext cx="3846513" cy="2254250"/>
            <a:chOff x="2568" y="2060"/>
            <a:chExt cx="2423" cy="1420"/>
          </a:xfrm>
        </p:grpSpPr>
        <p:sp>
          <p:nvSpPr>
            <p:cNvPr id="3088" name="Freeform 47"/>
            <p:cNvSpPr>
              <a:spLocks/>
            </p:cNvSpPr>
            <p:nvPr/>
          </p:nvSpPr>
          <p:spPr bwMode="auto">
            <a:xfrm>
              <a:off x="2568" y="2060"/>
              <a:ext cx="1530" cy="1420"/>
            </a:xfrm>
            <a:custGeom>
              <a:avLst/>
              <a:gdLst>
                <a:gd name="T0" fmla="*/ 1530 w 1530"/>
                <a:gd name="T1" fmla="*/ 1420 h 1420"/>
                <a:gd name="T2" fmla="*/ 1320 w 1530"/>
                <a:gd name="T3" fmla="*/ 694 h 1420"/>
                <a:gd name="T4" fmla="*/ 954 w 1530"/>
                <a:gd name="T5" fmla="*/ 340 h 1420"/>
                <a:gd name="T6" fmla="*/ 252 w 1530"/>
                <a:gd name="T7" fmla="*/ 52 h 1420"/>
                <a:gd name="T8" fmla="*/ 0 w 1530"/>
                <a:gd name="T9" fmla="*/ 28 h 1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0"/>
                <a:gd name="T16" fmla="*/ 0 h 1420"/>
                <a:gd name="T17" fmla="*/ 1530 w 1530"/>
                <a:gd name="T18" fmla="*/ 1420 h 1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0" h="1420">
                  <a:moveTo>
                    <a:pt x="1530" y="1420"/>
                  </a:moveTo>
                  <a:cubicBezTo>
                    <a:pt x="1473" y="1147"/>
                    <a:pt x="1416" y="874"/>
                    <a:pt x="1320" y="694"/>
                  </a:cubicBezTo>
                  <a:cubicBezTo>
                    <a:pt x="1224" y="514"/>
                    <a:pt x="1132" y="447"/>
                    <a:pt x="954" y="340"/>
                  </a:cubicBezTo>
                  <a:cubicBezTo>
                    <a:pt x="776" y="233"/>
                    <a:pt x="411" y="104"/>
                    <a:pt x="252" y="52"/>
                  </a:cubicBezTo>
                  <a:cubicBezTo>
                    <a:pt x="93" y="0"/>
                    <a:pt x="46" y="14"/>
                    <a:pt x="0" y="28"/>
                  </a:cubicBezTo>
                </a:path>
              </a:pathLst>
            </a:custGeom>
            <a:noFill/>
            <a:ln w="317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Text Box 48"/>
            <p:cNvSpPr txBox="1">
              <a:spLocks noChangeArrowheads="1"/>
            </p:cNvSpPr>
            <p:nvPr/>
          </p:nvSpPr>
          <p:spPr bwMode="auto">
            <a:xfrm>
              <a:off x="4147" y="2687"/>
              <a:ext cx="844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rgbClr val="777777"/>
                  </a:solidFill>
                  <a:latin typeface="Arial" charset="0"/>
                </a:rPr>
                <a:t>Cap Model</a:t>
              </a:r>
            </a:p>
          </p:txBody>
        </p:sp>
        <p:sp>
          <p:nvSpPr>
            <p:cNvPr id="3090" name="Line 49"/>
            <p:cNvSpPr>
              <a:spLocks noChangeShapeType="1"/>
            </p:cNvSpPr>
            <p:nvPr/>
          </p:nvSpPr>
          <p:spPr bwMode="auto">
            <a:xfrm flipH="1">
              <a:off x="3942" y="2808"/>
              <a:ext cx="228" cy="42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43" y="184583"/>
            <a:ext cx="6253162" cy="4794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993366"/>
                </a:solidFill>
                <a:latin typeface="Calibri" panose="020F0502020204030204" pitchFamily="34" charset="0"/>
              </a:rPr>
              <a:t>Anisotropic Yield Surface</a:t>
            </a: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 flipV="1">
            <a:off x="1460500" y="817563"/>
            <a:ext cx="0" cy="480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610100" y="5810250"/>
            <a:ext cx="3611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chemeClr val="tx1"/>
                </a:solidFill>
                <a:latin typeface="Arial" charset="0"/>
              </a:rPr>
              <a:t>P’ = (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’ + 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’ + 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’)/3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 rot="-5400000">
            <a:off x="-212725" y="2600326"/>
            <a:ext cx="2255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chemeClr val="tx1"/>
                </a:solidFill>
                <a:latin typeface="Arial" charset="0"/>
              </a:rPr>
              <a:t>q  =  (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 - 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 flipH="1">
            <a:off x="5430838" y="1047750"/>
            <a:ext cx="715962" cy="730250"/>
          </a:xfrm>
          <a:prstGeom prst="rtTriangle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184900" y="1047750"/>
            <a:ext cx="2689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D60093"/>
                </a:solidFill>
                <a:latin typeface="Arial" charset="0"/>
              </a:rPr>
              <a:t>M</a:t>
            </a:r>
            <a:r>
              <a:rPr lang="en-US" sz="2000" baseline="-25000">
                <a:solidFill>
                  <a:srgbClr val="D60093"/>
                </a:solidFill>
                <a:latin typeface="Arial" charset="0"/>
              </a:rPr>
              <a:t>c</a:t>
            </a:r>
            <a:r>
              <a:rPr lang="en-US" sz="2000">
                <a:solidFill>
                  <a:srgbClr val="D60093"/>
                </a:solidFill>
                <a:latin typeface="Arial" charset="0"/>
              </a:rPr>
              <a:t> = 6sin</a:t>
            </a:r>
            <a:r>
              <a:rPr lang="en-US" sz="2000">
                <a:solidFill>
                  <a:srgbClr val="D60093"/>
                </a:solidFill>
                <a:latin typeface="Symbol" pitchFamily="18" charset="2"/>
              </a:rPr>
              <a:t>f</a:t>
            </a:r>
            <a:r>
              <a:rPr lang="en-US" sz="2000">
                <a:solidFill>
                  <a:srgbClr val="D60093"/>
                </a:solidFill>
                <a:latin typeface="Arial" charset="0"/>
              </a:rPr>
              <a:t>’/(3-sin</a:t>
            </a:r>
            <a:r>
              <a:rPr lang="en-US" sz="2000">
                <a:solidFill>
                  <a:srgbClr val="D60093"/>
                </a:solidFill>
                <a:latin typeface="Symbol" pitchFamily="18" charset="2"/>
              </a:rPr>
              <a:t>f</a:t>
            </a:r>
            <a:r>
              <a:rPr lang="en-US" sz="2000">
                <a:solidFill>
                  <a:srgbClr val="D60093"/>
                </a:solidFill>
                <a:latin typeface="Arial" charset="0"/>
              </a:rPr>
              <a:t>’)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73200" y="1662113"/>
            <a:ext cx="7156450" cy="3906837"/>
            <a:chOff x="936" y="1071"/>
            <a:chExt cx="4508" cy="2461"/>
          </a:xfrm>
        </p:grpSpPr>
        <p:sp>
          <p:nvSpPr>
            <p:cNvPr id="47136" name="Line 9"/>
            <p:cNvSpPr>
              <a:spLocks noChangeShapeType="1"/>
            </p:cNvSpPr>
            <p:nvPr/>
          </p:nvSpPr>
          <p:spPr bwMode="auto">
            <a:xfrm flipV="1">
              <a:off x="936" y="1071"/>
              <a:ext cx="3758" cy="2461"/>
            </a:xfrm>
            <a:prstGeom prst="line">
              <a:avLst/>
            </a:prstGeom>
            <a:noFill/>
            <a:ln w="53975">
              <a:solidFill>
                <a:srgbClr val="00FF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Text Box 10"/>
            <p:cNvSpPr txBox="1">
              <a:spLocks noChangeArrowheads="1"/>
            </p:cNvSpPr>
            <p:nvPr/>
          </p:nvSpPr>
          <p:spPr bwMode="auto">
            <a:xfrm>
              <a:off x="4573" y="1241"/>
              <a:ext cx="8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fctn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(K</a:t>
              </a:r>
              <a:r>
                <a:rPr lang="en-US" sz="2000" baseline="-25000">
                  <a:solidFill>
                    <a:schemeClr val="tx1"/>
                  </a:solidFill>
                  <a:latin typeface="Arial" charset="0"/>
                </a:rPr>
                <a:t>0NC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47138" name="AutoShape 11"/>
            <p:cNvSpPr>
              <a:spLocks noChangeArrowheads="1"/>
            </p:cNvSpPr>
            <p:nvPr/>
          </p:nvSpPr>
          <p:spPr bwMode="auto">
            <a:xfrm flipH="1">
              <a:off x="4259" y="1265"/>
              <a:ext cx="290" cy="218"/>
            </a:xfrm>
            <a:prstGeom prst="rtTriangle">
              <a:avLst/>
            </a:prstGeom>
            <a:noFill/>
            <a:ln w="222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12825" y="1878013"/>
            <a:ext cx="6959600" cy="4052887"/>
            <a:chOff x="638" y="1183"/>
            <a:chExt cx="4384" cy="2553"/>
          </a:xfrm>
        </p:grpSpPr>
        <p:sp>
          <p:nvSpPr>
            <p:cNvPr id="47132" name="Oval 13"/>
            <p:cNvSpPr>
              <a:spLocks noChangeArrowheads="1"/>
            </p:cNvSpPr>
            <p:nvPr/>
          </p:nvSpPr>
          <p:spPr bwMode="auto">
            <a:xfrm rot="-2335545">
              <a:off x="638" y="1800"/>
              <a:ext cx="3635" cy="1936"/>
            </a:xfrm>
            <a:prstGeom prst="ellipse">
              <a:avLst/>
            </a:prstGeom>
            <a:solidFill>
              <a:srgbClr val="FFFF99"/>
            </a:solidFill>
            <a:ln w="57150">
              <a:solidFill>
                <a:srgbClr val="9933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3" name="Text Box 14"/>
            <p:cNvSpPr txBox="1">
              <a:spLocks noChangeArrowheads="1"/>
            </p:cNvSpPr>
            <p:nvPr/>
          </p:nvSpPr>
          <p:spPr bwMode="auto">
            <a:xfrm>
              <a:off x="3759" y="2776"/>
              <a:ext cx="12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Y</a:t>
              </a:r>
              <a:r>
                <a:rPr lang="en-US" sz="2000" baseline="-25000">
                  <a:solidFill>
                    <a:schemeClr val="tx1"/>
                  </a:solidFill>
                  <a:latin typeface="Arial" charset="0"/>
                </a:rPr>
                <a:t>3 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= Limit State</a:t>
              </a:r>
            </a:p>
          </p:txBody>
        </p:sp>
        <p:sp>
          <p:nvSpPr>
            <p:cNvPr id="47134" name="Text Box 15"/>
            <p:cNvSpPr txBox="1">
              <a:spLocks noChangeArrowheads="1"/>
            </p:cNvSpPr>
            <p:nvPr/>
          </p:nvSpPr>
          <p:spPr bwMode="auto">
            <a:xfrm>
              <a:off x="1398" y="1183"/>
              <a:ext cx="10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i="1">
                  <a:solidFill>
                    <a:schemeClr val="tx1"/>
                  </a:solidFill>
                  <a:latin typeface="Arial" charset="0"/>
                </a:rPr>
                <a:t>Yield Surface</a:t>
              </a:r>
            </a:p>
          </p:txBody>
        </p:sp>
        <p:sp>
          <p:nvSpPr>
            <p:cNvPr id="47135" name="Line 16"/>
            <p:cNvSpPr>
              <a:spLocks noChangeShapeType="1"/>
            </p:cNvSpPr>
            <p:nvPr/>
          </p:nvSpPr>
          <p:spPr bwMode="auto">
            <a:xfrm>
              <a:off x="2417" y="1345"/>
              <a:ext cx="192" cy="2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2574925" y="3582988"/>
            <a:ext cx="8191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e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</a:rPr>
              <a:t>0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sz="2800">
                <a:solidFill>
                  <a:srgbClr val="CC0000"/>
                </a:solidFill>
                <a:latin typeface="Symbol" pitchFamily="18" charset="2"/>
              </a:rPr>
              <a:t>s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</a:rPr>
              <a:t>vo</a:t>
            </a:r>
            <a:r>
              <a:rPr lang="en-US" sz="2400">
                <a:solidFill>
                  <a:srgbClr val="CC0000"/>
                </a:solidFill>
                <a:latin typeface="Arial" charset="0"/>
              </a:rPr>
              <a:t>’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K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</a:rPr>
              <a:t>0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G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</a:rPr>
              <a:t>0</a:t>
            </a:r>
          </a:p>
        </p:txBody>
      </p:sp>
      <p:sp>
        <p:nvSpPr>
          <p:cNvPr id="47115" name="Line 33"/>
          <p:cNvSpPr>
            <a:spLocks noChangeShapeType="1"/>
          </p:cNvSpPr>
          <p:nvPr/>
        </p:nvSpPr>
        <p:spPr bwMode="auto">
          <a:xfrm>
            <a:off x="1422400" y="5618163"/>
            <a:ext cx="6835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34"/>
          <p:cNvSpPr>
            <a:spLocks noChangeShapeType="1"/>
          </p:cNvSpPr>
          <p:nvPr/>
        </p:nvSpPr>
        <p:spPr bwMode="auto">
          <a:xfrm flipV="1">
            <a:off x="1422400" y="855663"/>
            <a:ext cx="4724400" cy="4762500"/>
          </a:xfrm>
          <a:prstGeom prst="line">
            <a:avLst/>
          </a:prstGeom>
          <a:noFill/>
          <a:ln w="66675">
            <a:solidFill>
              <a:srgbClr val="D6009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173413" y="3352800"/>
            <a:ext cx="2366962" cy="2055813"/>
            <a:chOff x="1990" y="2511"/>
            <a:chExt cx="1017" cy="523"/>
          </a:xfrm>
        </p:grpSpPr>
        <p:sp>
          <p:nvSpPr>
            <p:cNvPr id="47130" name="Oval 36"/>
            <p:cNvSpPr>
              <a:spLocks noChangeArrowheads="1"/>
            </p:cNvSpPr>
            <p:nvPr/>
          </p:nvSpPr>
          <p:spPr bwMode="auto">
            <a:xfrm rot="-1567185">
              <a:off x="1990" y="2684"/>
              <a:ext cx="751" cy="350"/>
            </a:xfrm>
            <a:prstGeom prst="ellipse">
              <a:avLst/>
            </a:prstGeom>
            <a:noFill/>
            <a:ln w="34925">
              <a:solidFill>
                <a:srgbClr val="8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1" name="Text Box 37"/>
            <p:cNvSpPr txBox="1">
              <a:spLocks noChangeArrowheads="1"/>
            </p:cNvSpPr>
            <p:nvPr/>
          </p:nvSpPr>
          <p:spPr bwMode="auto">
            <a:xfrm>
              <a:off x="2726" y="2511"/>
              <a:ext cx="28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Y</a:t>
              </a:r>
              <a:r>
                <a:rPr lang="en-US" sz="2000" baseline="-250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47118" name="Text Box 38"/>
          <p:cNvSpPr txBox="1">
            <a:spLocks noChangeArrowheads="1"/>
          </p:cNvSpPr>
          <p:nvPr/>
        </p:nvSpPr>
        <p:spPr bwMode="auto">
          <a:xfrm rot="-2717000">
            <a:off x="4846638" y="1131888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D60093"/>
                </a:solidFill>
                <a:latin typeface="Arial" charset="0"/>
              </a:rPr>
              <a:t>CSL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6057900" y="2463800"/>
            <a:ext cx="1536700" cy="1000125"/>
            <a:chOff x="3816" y="1552"/>
            <a:chExt cx="968" cy="630"/>
          </a:xfrm>
        </p:grpSpPr>
        <p:sp>
          <p:nvSpPr>
            <p:cNvPr id="47127" name="Text Box 40"/>
            <p:cNvSpPr txBox="1">
              <a:spLocks noChangeArrowheads="1"/>
            </p:cNvSpPr>
            <p:nvPr/>
          </p:nvSpPr>
          <p:spPr bwMode="auto">
            <a:xfrm>
              <a:off x="4120" y="1855"/>
              <a:ext cx="6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800">
                  <a:solidFill>
                    <a:srgbClr val="FF3300"/>
                  </a:solidFill>
                  <a:latin typeface="Symbol" pitchFamily="18" charset="2"/>
                </a:rPr>
                <a:t>s</a:t>
              </a:r>
              <a:r>
                <a:rPr lang="en-US" sz="2800" baseline="-25000">
                  <a:solidFill>
                    <a:srgbClr val="FF3300"/>
                  </a:solidFill>
                  <a:latin typeface="Arial" charset="0"/>
                </a:rPr>
                <a:t>p</a:t>
              </a:r>
              <a:r>
                <a:rPr lang="en-US" sz="2800">
                  <a:solidFill>
                    <a:srgbClr val="FF3300"/>
                  </a:solidFill>
                </a:rPr>
                <a:t>’ </a:t>
              </a:r>
            </a:p>
          </p:txBody>
        </p:sp>
        <p:sp>
          <p:nvSpPr>
            <p:cNvPr id="47128" name="Oval 41"/>
            <p:cNvSpPr>
              <a:spLocks noChangeArrowheads="1"/>
            </p:cNvSpPr>
            <p:nvPr/>
          </p:nvSpPr>
          <p:spPr bwMode="auto">
            <a:xfrm>
              <a:off x="3816" y="1552"/>
              <a:ext cx="128" cy="14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Line 42"/>
            <p:cNvSpPr>
              <a:spLocks noChangeShapeType="1"/>
            </p:cNvSpPr>
            <p:nvPr/>
          </p:nvSpPr>
          <p:spPr bwMode="auto">
            <a:xfrm flipH="1" flipV="1">
              <a:off x="3944" y="1656"/>
              <a:ext cx="200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175000" y="3875088"/>
            <a:ext cx="527050" cy="882650"/>
            <a:chOff x="1953" y="2515"/>
            <a:chExt cx="332" cy="556"/>
          </a:xfrm>
        </p:grpSpPr>
        <p:grpSp>
          <p:nvGrpSpPr>
            <p:cNvPr id="47123" name="Group 44"/>
            <p:cNvGrpSpPr>
              <a:grpSpLocks/>
            </p:cNvGrpSpPr>
            <p:nvPr/>
          </p:nvGrpSpPr>
          <p:grpSpPr bwMode="auto">
            <a:xfrm>
              <a:off x="1953" y="2515"/>
              <a:ext cx="332" cy="556"/>
              <a:chOff x="1985" y="2547"/>
              <a:chExt cx="300" cy="524"/>
            </a:xfrm>
          </p:grpSpPr>
          <p:sp>
            <p:nvSpPr>
              <p:cNvPr id="47125" name="Oval 45"/>
              <p:cNvSpPr>
                <a:spLocks noChangeArrowheads="1"/>
              </p:cNvSpPr>
              <p:nvPr/>
            </p:nvSpPr>
            <p:spPr bwMode="auto">
              <a:xfrm>
                <a:off x="2092" y="2878"/>
                <a:ext cx="193" cy="19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6" name="Text Box 46"/>
              <p:cNvSpPr txBox="1">
                <a:spLocks noChangeArrowheads="1"/>
              </p:cNvSpPr>
              <p:nvPr/>
            </p:nvSpPr>
            <p:spPr bwMode="auto">
              <a:xfrm>
                <a:off x="1985" y="2547"/>
                <a:ext cx="254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rgbClr val="FFFF00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3200" b="1">
                    <a:solidFill>
                      <a:srgbClr val="FFFF00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3200" b="1">
                    <a:solidFill>
                      <a:srgbClr val="FFFF00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3200" b="1">
                    <a:solidFill>
                      <a:srgbClr val="FFFF00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3200" b="1">
                    <a:solidFill>
                      <a:srgbClr val="FFFF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FFFF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FFFF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FFFF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FFFF00"/>
                    </a:solidFill>
                    <a:latin typeface="Comic Sans MS" pitchFamily="66" charset="0"/>
                  </a:defRPr>
                </a:lvl9pPr>
              </a:lstStyle>
              <a:p>
                <a:pPr algn="l" eaLnBrk="1" hangingPunct="1"/>
                <a:r>
                  <a:rPr lang="en-US" sz="2000">
                    <a:solidFill>
                      <a:schemeClr val="tx1"/>
                    </a:solidFill>
                    <a:latin typeface="Arial" charset="0"/>
                  </a:rPr>
                  <a:t>Y</a:t>
                </a:r>
                <a:r>
                  <a:rPr lang="en-US" sz="2000" baseline="-25000">
                    <a:solidFill>
                      <a:schemeClr val="tx1"/>
                    </a:solidFill>
                    <a:latin typeface="Arial" charset="0"/>
                  </a:rPr>
                  <a:t>1</a:t>
                </a:r>
              </a:p>
            </p:txBody>
          </p:sp>
        </p:grpSp>
        <p:sp>
          <p:nvSpPr>
            <p:cNvPr id="47124" name="Line 47"/>
            <p:cNvSpPr>
              <a:spLocks noChangeShapeType="1"/>
            </p:cNvSpPr>
            <p:nvPr/>
          </p:nvSpPr>
          <p:spPr bwMode="auto">
            <a:xfrm>
              <a:off x="2081" y="2721"/>
              <a:ext cx="80" cy="2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3981450" y="3179763"/>
            <a:ext cx="8953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b">
            <a:spAutoFit/>
          </a:bodyPr>
          <a:lstStyle/>
          <a:p>
            <a:pPr eaLnBrk="0" hangingPunct="0">
              <a:defRPr/>
            </a:pPr>
            <a:r>
              <a:rPr lang="en-US" sz="4000" b="0">
                <a:solidFill>
                  <a:srgbClr val="990033"/>
                </a:solidFill>
              </a:rPr>
              <a:t>OC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6199188" y="3759200"/>
            <a:ext cx="8953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b">
            <a:spAutoFit/>
          </a:bodyPr>
          <a:lstStyle/>
          <a:p>
            <a:pPr eaLnBrk="0" hangingPunct="0">
              <a:defRPr/>
            </a:pPr>
            <a:r>
              <a:rPr lang="en-US" sz="4000" b="0">
                <a:solidFill>
                  <a:srgbClr val="990033"/>
                </a:solidFill>
              </a:rPr>
              <a:t>NC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5" grpId="0"/>
      <p:bldP spid="63536" grpId="0"/>
      <p:bldP spid="635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287338"/>
            <a:ext cx="6569075" cy="50641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rgbClr val="FF9900"/>
                </a:solidFill>
                <a:latin typeface="Calibri" panose="020F0502020204030204" pitchFamily="34" charset="0"/>
              </a:rPr>
              <a:t>Cambridge University q-</a:t>
            </a:r>
            <a:r>
              <a:rPr lang="en-US" sz="3200" dirty="0" err="1" smtClean="0">
                <a:solidFill>
                  <a:srgbClr val="FF9900"/>
                </a:solidFill>
                <a:latin typeface="Calibri" panose="020F0502020204030204" pitchFamily="34" charset="0"/>
              </a:rPr>
              <a:t>p'</a:t>
            </a:r>
            <a:r>
              <a:rPr lang="en-US" sz="3200" dirty="0" smtClean="0">
                <a:solidFill>
                  <a:srgbClr val="FF9900"/>
                </a:solidFill>
                <a:latin typeface="Calibri" panose="020F0502020204030204" pitchFamily="34" charset="0"/>
              </a:rPr>
              <a:t> space</a:t>
            </a: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 flipV="1">
            <a:off x="1431925" y="817563"/>
            <a:ext cx="0" cy="480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610100" y="5810250"/>
            <a:ext cx="355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chemeClr val="tx1"/>
                </a:solidFill>
                <a:latin typeface="Arial" charset="0"/>
              </a:rPr>
              <a:t>P' = (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' + 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' + 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')/3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 rot="-5400000">
            <a:off x="-212725" y="2600326"/>
            <a:ext cx="2255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chemeClr val="tx1"/>
                </a:solidFill>
                <a:latin typeface="Arial" charset="0"/>
              </a:rPr>
              <a:t>q  =  (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 - 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 flipH="1">
            <a:off x="6637338" y="577850"/>
            <a:ext cx="601662" cy="539750"/>
          </a:xfrm>
          <a:prstGeom prst="rtTriangle">
            <a:avLst/>
          </a:prstGeom>
          <a:noFill/>
          <a:ln w="2222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 flipV="1">
            <a:off x="1460500" y="1433513"/>
            <a:ext cx="6372225" cy="414813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7246938" y="1931988"/>
            <a:ext cx="1382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 i="1">
                <a:solidFill>
                  <a:schemeClr val="tx1"/>
                </a:solidFill>
                <a:latin typeface="Arial" charset="0"/>
              </a:rPr>
              <a:t>fctn</a:t>
            </a:r>
            <a:r>
              <a:rPr lang="en-US" sz="2000" b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K</a:t>
            </a:r>
            <a:r>
              <a:rPr lang="en-US" sz="2000" baseline="-25000">
                <a:solidFill>
                  <a:schemeClr val="tx1"/>
                </a:solidFill>
                <a:latin typeface="Arial" charset="0"/>
              </a:rPr>
              <a:t>0NC</a:t>
            </a:r>
            <a:r>
              <a:rPr lang="en-US" sz="2000" b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 flipH="1">
            <a:off x="6672263" y="1982788"/>
            <a:ext cx="549275" cy="333375"/>
          </a:xfrm>
          <a:prstGeom prst="rtTriangle">
            <a:avLst/>
          </a:prstGeom>
          <a:noFill/>
          <a:ln w="222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 rot="-2335545">
            <a:off x="1017588" y="2924175"/>
            <a:ext cx="5624512" cy="2205038"/>
          </a:xfrm>
          <a:prstGeom prst="ellipse">
            <a:avLst/>
          </a:prstGeom>
          <a:solidFill>
            <a:srgbClr val="FFFF99"/>
          </a:solidFill>
          <a:ln w="57150">
            <a:solidFill>
              <a:srgbClr val="99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5548313" y="4572000"/>
            <a:ext cx="2005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chemeClr val="tx1"/>
                </a:solidFill>
                <a:latin typeface="Arial" charset="0"/>
              </a:rPr>
              <a:t>Y</a:t>
            </a:r>
            <a:r>
              <a:rPr lang="en-US" sz="2000" baseline="-25000">
                <a:solidFill>
                  <a:schemeClr val="tx1"/>
                </a:solidFill>
                <a:latin typeface="Arial" charset="0"/>
              </a:rPr>
              <a:t>3 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= Limit State</a:t>
            </a:r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3009900" y="1103313"/>
            <a:ext cx="163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 i="1">
                <a:solidFill>
                  <a:schemeClr val="tx1"/>
                </a:solidFill>
                <a:latin typeface="Arial" charset="0"/>
              </a:rPr>
              <a:t>Yield Surface</a:t>
            </a:r>
          </a:p>
        </p:txBody>
      </p:sp>
      <p:sp>
        <p:nvSpPr>
          <p:cNvPr id="4110" name="Line 13"/>
          <p:cNvSpPr>
            <a:spLocks noChangeShapeType="1"/>
          </p:cNvSpPr>
          <p:nvPr/>
        </p:nvSpPr>
        <p:spPr bwMode="auto">
          <a:xfrm>
            <a:off x="4595813" y="1392238"/>
            <a:ext cx="419100" cy="692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Line 14"/>
          <p:cNvSpPr>
            <a:spLocks noChangeShapeType="1"/>
          </p:cNvSpPr>
          <p:nvPr/>
        </p:nvSpPr>
        <p:spPr bwMode="auto">
          <a:xfrm>
            <a:off x="1422400" y="5618163"/>
            <a:ext cx="6835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15"/>
          <p:cNvSpPr>
            <a:spLocks noChangeShapeType="1"/>
          </p:cNvSpPr>
          <p:nvPr/>
        </p:nvSpPr>
        <p:spPr bwMode="auto">
          <a:xfrm flipV="1">
            <a:off x="1450975" y="325438"/>
            <a:ext cx="5867400" cy="5283200"/>
          </a:xfrm>
          <a:prstGeom prst="line">
            <a:avLst/>
          </a:prstGeom>
          <a:noFill/>
          <a:ln w="508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Text Box 16"/>
          <p:cNvSpPr txBox="1">
            <a:spLocks noChangeArrowheads="1"/>
          </p:cNvSpPr>
          <p:nvPr/>
        </p:nvSpPr>
        <p:spPr bwMode="auto">
          <a:xfrm rot="-2526211">
            <a:off x="5419725" y="1030288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D60093"/>
                </a:solidFill>
                <a:latin typeface="Arial" charset="0"/>
              </a:rPr>
              <a:t>CSL</a:t>
            </a:r>
          </a:p>
        </p:txBody>
      </p:sp>
      <p:sp>
        <p:nvSpPr>
          <p:cNvPr id="4114" name="Text Box 17"/>
          <p:cNvSpPr txBox="1">
            <a:spLocks noChangeArrowheads="1"/>
          </p:cNvSpPr>
          <p:nvPr/>
        </p:nvSpPr>
        <p:spPr bwMode="auto">
          <a:xfrm>
            <a:off x="6489700" y="2868613"/>
            <a:ext cx="1054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FF3300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rgbClr val="FF3300"/>
                </a:solidFill>
                <a:latin typeface="Arial" charset="0"/>
              </a:rPr>
              <a:t>p</a:t>
            </a:r>
            <a:r>
              <a:rPr lang="en-US" sz="2800">
                <a:solidFill>
                  <a:srgbClr val="FF3300"/>
                </a:solidFill>
              </a:rPr>
              <a:t>’</a:t>
            </a:r>
            <a:r>
              <a:rPr lang="en-US" sz="280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4115" name="Oval 18"/>
          <p:cNvSpPr>
            <a:spLocks noChangeArrowheads="1"/>
          </p:cNvSpPr>
          <p:nvPr/>
        </p:nvSpPr>
        <p:spPr bwMode="auto">
          <a:xfrm>
            <a:off x="6057900" y="2425700"/>
            <a:ext cx="203200" cy="2032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 flipH="1" flipV="1">
            <a:off x="6261100" y="2628900"/>
            <a:ext cx="317500" cy="40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Freeform 20"/>
          <p:cNvSpPr>
            <a:spLocks/>
          </p:cNvSpPr>
          <p:nvPr/>
        </p:nvSpPr>
        <p:spPr bwMode="auto">
          <a:xfrm>
            <a:off x="1943100" y="2654300"/>
            <a:ext cx="4178300" cy="3241675"/>
          </a:xfrm>
          <a:custGeom>
            <a:avLst/>
            <a:gdLst>
              <a:gd name="T0" fmla="*/ 2680 w 2680"/>
              <a:gd name="T1" fmla="*/ 0 h 2048"/>
              <a:gd name="T2" fmla="*/ 2216 w 2680"/>
              <a:gd name="T3" fmla="*/ 656 h 2048"/>
              <a:gd name="T4" fmla="*/ 1656 w 2680"/>
              <a:gd name="T5" fmla="*/ 1224 h 2048"/>
              <a:gd name="T6" fmla="*/ 1008 w 2680"/>
              <a:gd name="T7" fmla="*/ 1664 h 2048"/>
              <a:gd name="T8" fmla="*/ 392 w 2680"/>
              <a:gd name="T9" fmla="*/ 1960 h 2048"/>
              <a:gd name="T10" fmla="*/ 0 w 2680"/>
              <a:gd name="T11" fmla="*/ 2048 h 20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0"/>
              <a:gd name="T19" fmla="*/ 0 h 2048"/>
              <a:gd name="T20" fmla="*/ 2680 w 2680"/>
              <a:gd name="T21" fmla="*/ 2048 h 20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0" h="2048">
                <a:moveTo>
                  <a:pt x="2680" y="0"/>
                </a:moveTo>
                <a:cubicBezTo>
                  <a:pt x="2533" y="226"/>
                  <a:pt x="2387" y="452"/>
                  <a:pt x="2216" y="656"/>
                </a:cubicBezTo>
                <a:cubicBezTo>
                  <a:pt x="2045" y="860"/>
                  <a:pt x="1857" y="1056"/>
                  <a:pt x="1656" y="1224"/>
                </a:cubicBezTo>
                <a:cubicBezTo>
                  <a:pt x="1455" y="1392"/>
                  <a:pt x="1219" y="1541"/>
                  <a:pt x="1008" y="1664"/>
                </a:cubicBezTo>
                <a:cubicBezTo>
                  <a:pt x="797" y="1787"/>
                  <a:pt x="560" y="1896"/>
                  <a:pt x="392" y="1960"/>
                </a:cubicBezTo>
                <a:cubicBezTo>
                  <a:pt x="224" y="2024"/>
                  <a:pt x="65" y="2033"/>
                  <a:pt x="0" y="2048"/>
                </a:cubicBezTo>
              </a:path>
            </a:pathLst>
          </a:custGeom>
          <a:noFill/>
          <a:ln w="44450">
            <a:solidFill>
              <a:schemeClr val="tx1"/>
            </a:solidFill>
            <a:prstDash val="dash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Line 21"/>
          <p:cNvSpPr>
            <a:spLocks noChangeShapeType="1"/>
          </p:cNvSpPr>
          <p:nvPr/>
        </p:nvSpPr>
        <p:spPr bwMode="auto">
          <a:xfrm flipV="1">
            <a:off x="6146800" y="1435100"/>
            <a:ext cx="254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3505200" y="2962275"/>
            <a:ext cx="22225" cy="2305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24"/>
          <p:cNvGraphicFramePr>
            <a:graphicFrameLocks noChangeAspect="1"/>
          </p:cNvGraphicFramePr>
          <p:nvPr/>
        </p:nvGraphicFramePr>
        <p:xfrm>
          <a:off x="7327900" y="527050"/>
          <a:ext cx="14525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3" imgW="939600" imgH="419040" progId="Equation.3">
                  <p:embed/>
                </p:oleObj>
              </mc:Choice>
              <mc:Fallback>
                <p:oleObj name="Equation" r:id="rId3" imgW="939600" imgH="4190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527050"/>
                        <a:ext cx="14525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WordArt 25"/>
          <p:cNvSpPr>
            <a:spLocks noChangeArrowheads="1" noChangeShapeType="1" noTextEdit="1"/>
          </p:cNvSpPr>
          <p:nvPr/>
        </p:nvSpPr>
        <p:spPr bwMode="auto">
          <a:xfrm rot="-2622284">
            <a:off x="3613150" y="3681413"/>
            <a:ext cx="2197100" cy="457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Ko Unloading</a:t>
            </a:r>
          </a:p>
        </p:txBody>
      </p:sp>
      <p:sp>
        <p:nvSpPr>
          <p:cNvPr id="4121" name="Line 26"/>
          <p:cNvSpPr>
            <a:spLocks noChangeShapeType="1"/>
          </p:cNvSpPr>
          <p:nvPr/>
        </p:nvSpPr>
        <p:spPr bwMode="auto">
          <a:xfrm flipV="1">
            <a:off x="1471613" y="2413000"/>
            <a:ext cx="2459037" cy="3165475"/>
          </a:xfrm>
          <a:prstGeom prst="line">
            <a:avLst/>
          </a:prstGeom>
          <a:noFill/>
          <a:ln w="4445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Line 27"/>
          <p:cNvSpPr>
            <a:spLocks noChangeShapeType="1"/>
          </p:cNvSpPr>
          <p:nvPr/>
        </p:nvSpPr>
        <p:spPr bwMode="auto">
          <a:xfrm flipV="1">
            <a:off x="1450975" y="1909763"/>
            <a:ext cx="1609725" cy="3692525"/>
          </a:xfrm>
          <a:prstGeom prst="line">
            <a:avLst/>
          </a:prstGeom>
          <a:noFill/>
          <a:ln w="4445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3" name="Oval 28"/>
          <p:cNvSpPr>
            <a:spLocks noChangeArrowheads="1"/>
          </p:cNvSpPr>
          <p:nvPr/>
        </p:nvSpPr>
        <p:spPr bwMode="auto">
          <a:xfrm>
            <a:off x="6097588" y="1277938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Oval 29"/>
          <p:cNvSpPr>
            <a:spLocks noChangeArrowheads="1"/>
          </p:cNvSpPr>
          <p:nvPr/>
        </p:nvSpPr>
        <p:spPr bwMode="auto">
          <a:xfrm>
            <a:off x="3438525" y="2800350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Oval 30"/>
          <p:cNvSpPr>
            <a:spLocks noChangeArrowheads="1"/>
          </p:cNvSpPr>
          <p:nvPr/>
        </p:nvSpPr>
        <p:spPr bwMode="auto">
          <a:xfrm>
            <a:off x="1900238" y="4287838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AutoShape 31"/>
          <p:cNvSpPr>
            <a:spLocks noChangeArrowheads="1"/>
          </p:cNvSpPr>
          <p:nvPr/>
        </p:nvSpPr>
        <p:spPr bwMode="auto">
          <a:xfrm flipH="1">
            <a:off x="2900363" y="2014538"/>
            <a:ext cx="258762" cy="603250"/>
          </a:xfrm>
          <a:prstGeom prst="rtTriangle">
            <a:avLst/>
          </a:prstGeom>
          <a:noFill/>
          <a:ln w="2222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Text Box 32"/>
          <p:cNvSpPr txBox="1">
            <a:spLocks noChangeArrowheads="1"/>
          </p:cNvSpPr>
          <p:nvPr/>
        </p:nvSpPr>
        <p:spPr bwMode="auto">
          <a:xfrm>
            <a:off x="3198813" y="1898650"/>
            <a:ext cx="1187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400" i="1">
                <a:solidFill>
                  <a:schemeClr val="tx1"/>
                </a:solidFill>
                <a:latin typeface="Arial" charset="0"/>
              </a:rPr>
              <a:t>Apparent</a:t>
            </a:r>
          </a:p>
          <a:p>
            <a:pPr algn="l" eaLnBrk="1" hangingPunct="1"/>
            <a:r>
              <a:rPr lang="en-US" sz="1800" i="1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sz="1800" i="1" baseline="-20000">
                <a:solidFill>
                  <a:schemeClr val="tx1"/>
                </a:solidFill>
                <a:latin typeface="Arial" charset="0"/>
              </a:rPr>
              <a:t>c</a:t>
            </a:r>
          </a:p>
        </p:txBody>
      </p:sp>
      <p:sp>
        <p:nvSpPr>
          <p:cNvPr id="4128" name="Line 22"/>
          <p:cNvSpPr>
            <a:spLocks noChangeShapeType="1"/>
          </p:cNvSpPr>
          <p:nvPr/>
        </p:nvSpPr>
        <p:spPr bwMode="auto">
          <a:xfrm flipV="1">
            <a:off x="1960563" y="4421188"/>
            <a:ext cx="12700" cy="147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287338"/>
            <a:ext cx="6569075" cy="50641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3200" b="1" smtClean="0">
                <a:solidFill>
                  <a:srgbClr val="993366"/>
                </a:solidFill>
                <a:latin typeface="Comic Sans MS" pitchFamily="66" charset="0"/>
              </a:rPr>
              <a:t>MIT q-p' space</a:t>
            </a: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 flipV="1">
            <a:off x="1460500" y="817563"/>
            <a:ext cx="0" cy="480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610100" y="5810250"/>
            <a:ext cx="2716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chemeClr val="tx1"/>
                </a:solidFill>
                <a:latin typeface="Arial" charset="0"/>
              </a:rPr>
              <a:t>P' = </a:t>
            </a: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½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' + 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')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 rot="-5400000">
            <a:off x="-213518" y="2601118"/>
            <a:ext cx="255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chemeClr val="tx1"/>
                </a:solidFill>
                <a:latin typeface="Arial" charset="0"/>
              </a:rPr>
              <a:t>q  =  </a:t>
            </a: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½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 - </a:t>
            </a:r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 flipH="1">
            <a:off x="6203950" y="981075"/>
            <a:ext cx="601663" cy="539750"/>
          </a:xfrm>
          <a:prstGeom prst="rtTriangle">
            <a:avLst/>
          </a:prstGeom>
          <a:noFill/>
          <a:ln w="3492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 flipV="1">
            <a:off x="1460500" y="1804988"/>
            <a:ext cx="5491163" cy="3794125"/>
          </a:xfrm>
          <a:prstGeom prst="line">
            <a:avLst/>
          </a:prstGeom>
          <a:noFill/>
          <a:ln w="53975">
            <a:solidFill>
              <a:srgbClr val="00FF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7167563" y="1963738"/>
            <a:ext cx="1382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i="1">
                <a:solidFill>
                  <a:schemeClr val="tx1"/>
                </a:solidFill>
                <a:latin typeface="Arial" charset="0"/>
              </a:rPr>
              <a:t>fctn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(K</a:t>
            </a:r>
            <a:r>
              <a:rPr lang="en-US" sz="2000" baseline="-25000">
                <a:solidFill>
                  <a:schemeClr val="tx1"/>
                </a:solidFill>
                <a:latin typeface="Arial" charset="0"/>
              </a:rPr>
              <a:t>0NC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5130" name="AutoShape 9"/>
          <p:cNvSpPr>
            <a:spLocks noChangeArrowheads="1"/>
          </p:cNvSpPr>
          <p:nvPr/>
        </p:nvSpPr>
        <p:spPr bwMode="auto">
          <a:xfrm flipH="1">
            <a:off x="6511925" y="1982788"/>
            <a:ext cx="549275" cy="333375"/>
          </a:xfrm>
          <a:prstGeom prst="rtTriangle">
            <a:avLst/>
          </a:prstGeom>
          <a:noFill/>
          <a:ln w="222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Oval 10"/>
          <p:cNvSpPr>
            <a:spLocks noChangeArrowheads="1"/>
          </p:cNvSpPr>
          <p:nvPr/>
        </p:nvSpPr>
        <p:spPr bwMode="auto">
          <a:xfrm rot="-2335545">
            <a:off x="942975" y="3198813"/>
            <a:ext cx="5708650" cy="196850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99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604963" y="2489200"/>
            <a:ext cx="163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 i="1">
                <a:solidFill>
                  <a:schemeClr val="tx1"/>
                </a:solidFill>
                <a:latin typeface="Arial" charset="0"/>
              </a:rPr>
              <a:t>Yield Surface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711450" y="2865438"/>
            <a:ext cx="576263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1422400" y="5618163"/>
            <a:ext cx="6835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1498600" y="334963"/>
            <a:ext cx="5867400" cy="5283200"/>
          </a:xfrm>
          <a:prstGeom prst="line">
            <a:avLst/>
          </a:prstGeom>
          <a:noFill/>
          <a:ln w="508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Text Box 17"/>
          <p:cNvSpPr txBox="1">
            <a:spLocks noChangeArrowheads="1"/>
          </p:cNvSpPr>
          <p:nvPr/>
        </p:nvSpPr>
        <p:spPr bwMode="auto">
          <a:xfrm>
            <a:off x="6667500" y="2740025"/>
            <a:ext cx="1054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FF3300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rgbClr val="FF3300"/>
                </a:solidFill>
                <a:latin typeface="Arial" charset="0"/>
              </a:rPr>
              <a:t>p</a:t>
            </a:r>
            <a:r>
              <a:rPr lang="en-US" sz="2800">
                <a:solidFill>
                  <a:srgbClr val="FF3300"/>
                </a:solidFill>
              </a:rPr>
              <a:t>’</a:t>
            </a:r>
            <a:r>
              <a:rPr lang="en-US" sz="280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5137" name="Oval 18"/>
          <p:cNvSpPr>
            <a:spLocks noChangeArrowheads="1"/>
          </p:cNvSpPr>
          <p:nvPr/>
        </p:nvSpPr>
        <p:spPr bwMode="auto">
          <a:xfrm>
            <a:off x="5945188" y="2312988"/>
            <a:ext cx="203200" cy="2032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Line 19"/>
          <p:cNvSpPr>
            <a:spLocks noChangeShapeType="1"/>
          </p:cNvSpPr>
          <p:nvPr/>
        </p:nvSpPr>
        <p:spPr bwMode="auto">
          <a:xfrm flipH="1" flipV="1">
            <a:off x="6148388" y="2438400"/>
            <a:ext cx="527050" cy="4841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22" name="Object 24"/>
          <p:cNvGraphicFramePr>
            <a:graphicFrameLocks noChangeAspect="1"/>
          </p:cNvGraphicFramePr>
          <p:nvPr/>
        </p:nvGraphicFramePr>
        <p:xfrm>
          <a:off x="6832600" y="920750"/>
          <a:ext cx="21018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3" imgW="914400" imgH="228600" progId="Equation.3">
                  <p:embed/>
                </p:oleObj>
              </mc:Choice>
              <mc:Fallback>
                <p:oleObj name="Equation" r:id="rId3" imgW="91440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920750"/>
                        <a:ext cx="21018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2284413" y="4741863"/>
            <a:ext cx="8953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b">
            <a:spAutoFit/>
          </a:bodyPr>
          <a:lstStyle/>
          <a:p>
            <a:pPr eaLnBrk="0" hangingPunct="0">
              <a:defRPr/>
            </a:pPr>
            <a:r>
              <a:rPr lang="en-US" sz="4000" b="0">
                <a:solidFill>
                  <a:srgbClr val="990033"/>
                </a:solidFill>
              </a:rPr>
              <a:t>OC</a:t>
            </a:r>
          </a:p>
        </p:txBody>
      </p:sp>
      <p:sp>
        <p:nvSpPr>
          <p:cNvPr id="5140" name="WordArt 34"/>
          <p:cNvSpPr>
            <a:spLocks noChangeArrowheads="1" noChangeShapeType="1" noTextEdit="1"/>
          </p:cNvSpPr>
          <p:nvPr/>
        </p:nvSpPr>
        <p:spPr bwMode="auto">
          <a:xfrm>
            <a:off x="1984375" y="1452563"/>
            <a:ext cx="3170238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Natural Clays</a:t>
            </a:r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4919663" y="4551363"/>
            <a:ext cx="3922712" cy="822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993366"/>
                </a:solidFill>
                <a:latin typeface="Arial" charset="0"/>
              </a:rPr>
              <a:t>Diaz-Rodriguez, Leroueil, </a:t>
            </a:r>
          </a:p>
          <a:p>
            <a:pPr>
              <a:defRPr/>
            </a:pPr>
            <a:r>
              <a:rPr lang="en-US" sz="2400">
                <a:solidFill>
                  <a:srgbClr val="993366"/>
                </a:solidFill>
                <a:latin typeface="Arial" charset="0"/>
              </a:rPr>
              <a:t>and Aleman (1992, JGE)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3290888"/>
            <a:ext cx="3892550" cy="27622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C000"/>
                </a:solidFill>
              </a:rPr>
              <a:t>Diaz-Rodriguez, Leroueil, &amp; Aleman (</a:t>
            </a:r>
            <a:r>
              <a:rPr lang="en-US" sz="2800" dirty="0" err="1" smtClean="0">
                <a:solidFill>
                  <a:srgbClr val="FFC000"/>
                </a:solidFill>
              </a:rPr>
              <a:t>ASCE</a:t>
            </a:r>
            <a:r>
              <a:rPr lang="en-US" sz="2800" dirty="0" smtClean="0">
                <a:solidFill>
                  <a:srgbClr val="FFC000"/>
                </a:solidFill>
              </a:rPr>
              <a:t> Journal Geotechnical Engineering July 1992)</a:t>
            </a:r>
          </a:p>
        </p:txBody>
      </p:sp>
      <p:pic>
        <p:nvPicPr>
          <p:cNvPr id="50179" name="Picture 4" descr="D-RL&amp;A 1992 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397" r="471" b="597"/>
          <a:stretch>
            <a:fillRect/>
          </a:stretch>
        </p:blipFill>
        <p:spPr bwMode="auto">
          <a:xfrm>
            <a:off x="4589895" y="3367809"/>
            <a:ext cx="4252913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D-RL&amp;A 1992 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t="687" r="470" b="914"/>
          <a:stretch>
            <a:fillRect/>
          </a:stretch>
        </p:blipFill>
        <p:spPr bwMode="auto">
          <a:xfrm>
            <a:off x="4470545" y="166256"/>
            <a:ext cx="4528116" cy="30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30200" y="1108075"/>
            <a:ext cx="3965575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Yield Surfaces of Natural Clays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5E"/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04800"/>
            <a:ext cx="7632700" cy="5683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9900"/>
                </a:solidFill>
              </a:rPr>
              <a:t>Friction Angle of Clean Quartz Sands</a:t>
            </a:r>
          </a:p>
        </p:txBody>
      </p:sp>
      <p:pic>
        <p:nvPicPr>
          <p:cNvPr id="48131" name="Picture 3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t="51250" r="8180" b="11250"/>
          <a:stretch>
            <a:fillRect/>
          </a:stretch>
        </p:blipFill>
        <p:spPr bwMode="auto">
          <a:xfrm>
            <a:off x="750888" y="1462088"/>
            <a:ext cx="76835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128838" y="942975"/>
            <a:ext cx="44942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FFCC00"/>
                </a:solidFill>
              </a:rPr>
              <a:t> (Bolton, 1986 Geotechnique)</a:t>
            </a:r>
            <a:endParaRPr lang="en-US" sz="2800">
              <a:solidFill>
                <a:srgbClr val="FFCC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553" y="334084"/>
            <a:ext cx="822960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9933"/>
                </a:solidFill>
              </a:rPr>
              <a:t>State Parameter for Sands, </a:t>
            </a:r>
            <a:r>
              <a:rPr lang="en-US" sz="3200" dirty="0" smtClean="0">
                <a:solidFill>
                  <a:srgbClr val="FF9933"/>
                </a:solidFill>
                <a:latin typeface="Symbol" pitchFamily="18" charset="2"/>
              </a:rPr>
              <a:t>y</a:t>
            </a:r>
            <a:r>
              <a:rPr lang="en-US" dirty="0" smtClean="0">
                <a:solidFill>
                  <a:srgbClr val="FF9933"/>
                </a:solidFill>
                <a:latin typeface="Symbol" pitchFamily="18" charset="2"/>
              </a:rPr>
              <a:t/>
            </a:r>
            <a:br>
              <a:rPr lang="en-US" dirty="0" smtClean="0">
                <a:solidFill>
                  <a:srgbClr val="FF9933"/>
                </a:solidFill>
                <a:latin typeface="Symbol" pitchFamily="18" charset="2"/>
              </a:rPr>
            </a:br>
            <a:r>
              <a:rPr lang="en-US" sz="2400" dirty="0" smtClean="0">
                <a:solidFill>
                  <a:srgbClr val="F8F814"/>
                </a:solidFill>
              </a:rPr>
              <a:t>(Been &amp; Jefferies, 1985;  Jefferies &amp; Been 2006)</a:t>
            </a:r>
            <a:r>
              <a:rPr lang="en-US" sz="2400" dirty="0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 flipH="1" flipV="1">
            <a:off x="167640" y="1167414"/>
            <a:ext cx="9152878" cy="569058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171853" y="1642370"/>
            <a:ext cx="0" cy="397719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154097" y="5619565"/>
            <a:ext cx="6498454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4" name="TextBox 13"/>
          <p:cNvSpPr txBox="1"/>
          <p:nvPr/>
        </p:nvSpPr>
        <p:spPr>
          <a:xfrm>
            <a:off x="4108760" y="5752729"/>
            <a:ext cx="1342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log </a:t>
            </a:r>
            <a:r>
              <a:rPr lang="en-US" sz="4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p'</a:t>
            </a:r>
            <a:endParaRPr lang="en-US" sz="40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226" y="2540493"/>
            <a:ext cx="9845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void</a:t>
            </a:r>
          </a:p>
          <a:p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ratio</a:t>
            </a:r>
          </a:p>
          <a:p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e</a:t>
            </a:r>
            <a:endParaRPr lang="en-US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615736" y="1855433"/>
            <a:ext cx="6125592" cy="2343705"/>
          </a:xfrm>
          <a:prstGeom prst="line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1819922" y="2361460"/>
            <a:ext cx="5709822" cy="2194264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22" name="TextBox 21"/>
          <p:cNvSpPr txBox="1"/>
          <p:nvPr/>
        </p:nvSpPr>
        <p:spPr>
          <a:xfrm>
            <a:off x="6005407" y="5668955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p'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= ⅓ (</a:t>
            </a:r>
            <a:r>
              <a:rPr lang="en-US" sz="2400" dirty="0" err="1" smtClean="0">
                <a:solidFill>
                  <a:srgbClr val="0033CC"/>
                </a:solidFill>
                <a:latin typeface="Symbol" panose="05050102010706020507" pitchFamily="18" charset="2"/>
              </a:rPr>
              <a:t>s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1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'+</a:t>
            </a:r>
            <a:r>
              <a:rPr lang="en-US" sz="2400" dirty="0" err="1" smtClean="0">
                <a:solidFill>
                  <a:srgbClr val="0033CC"/>
                </a:solidFill>
                <a:latin typeface="Symbol" panose="05050102010706020507" pitchFamily="18" charset="2"/>
              </a:rPr>
              <a:t>s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2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'+</a:t>
            </a:r>
            <a:r>
              <a:rPr lang="en-US" sz="2400" dirty="0" err="1" smtClean="0">
                <a:solidFill>
                  <a:srgbClr val="0033CC"/>
                </a:solidFill>
                <a:latin typeface="Symbol" panose="05050102010706020507" pitchFamily="18" charset="2"/>
              </a:rPr>
              <a:t>s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')</a:t>
            </a:r>
            <a:endParaRPr lang="en-US" sz="24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30526" y="3900256"/>
            <a:ext cx="811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VCL</a:t>
            </a:r>
            <a:endParaRPr lang="en-US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30807" y="4434396"/>
            <a:ext cx="769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CSL</a:t>
            </a:r>
            <a:endParaRPr lang="en-U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>
            <a:off x="1855432" y="2494626"/>
            <a:ext cx="639193" cy="266330"/>
          </a:xfrm>
          <a:prstGeom prst="rtTriangl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ight Triangle 26"/>
          <p:cNvSpPr/>
          <p:nvPr/>
        </p:nvSpPr>
        <p:spPr bwMode="auto">
          <a:xfrm>
            <a:off x="1785891" y="2025588"/>
            <a:ext cx="612559" cy="239697"/>
          </a:xfrm>
          <a:prstGeom prst="rtTriangle">
            <a:avLst/>
          </a:prstGeom>
          <a:noFill/>
          <a:ln w="222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77856" y="1877627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33CC"/>
                </a:solidFill>
                <a:latin typeface="Symbol" panose="05050102010706020507" pitchFamily="18" charset="2"/>
              </a:rPr>
              <a:t>l</a:t>
            </a:r>
            <a:r>
              <a:rPr lang="en-US" sz="2800" baseline="-25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10</a:t>
            </a:r>
            <a:endParaRPr lang="en-US" sz="2800" baseline="-25000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1480" y="2411767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l</a:t>
            </a:r>
            <a:r>
              <a:rPr lang="en-US" sz="2800" baseline="-25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10</a:t>
            </a:r>
            <a:endParaRPr lang="en-US" sz="2800" baseline="-250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78474" y="507506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p</a:t>
            </a:r>
            <a:r>
              <a:rPr lang="en-US" baseline="-25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0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'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 flipH="1" flipV="1">
            <a:off x="3790764" y="3129377"/>
            <a:ext cx="1" cy="2490187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42" name="TextBox 41"/>
          <p:cNvSpPr txBox="1"/>
          <p:nvPr/>
        </p:nvSpPr>
        <p:spPr>
          <a:xfrm>
            <a:off x="1589589" y="3371381"/>
            <a:ext cx="1981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  <a:latin typeface="Symbol" panose="05050102010706020507" pitchFamily="18" charset="2"/>
              </a:rPr>
              <a:t>y</a:t>
            </a:r>
            <a:r>
              <a:rPr lang="en-US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= </a:t>
            </a:r>
            <a:r>
              <a:rPr lang="en-US" i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e</a:t>
            </a:r>
            <a:r>
              <a:rPr lang="en-US" i="1" baseline="-250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0</a:t>
            </a:r>
            <a:r>
              <a:rPr lang="en-US" i="1" baseline="-25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- </a:t>
            </a:r>
            <a:r>
              <a:rPr lang="en-US" i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e</a:t>
            </a:r>
            <a:r>
              <a:rPr lang="en-US" i="1" baseline="-250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csl</a:t>
            </a:r>
            <a:endParaRPr lang="en-US" i="1" baseline="-2500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1094509" y="4128655"/>
            <a:ext cx="3588327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4709866" y="4334074"/>
            <a:ext cx="2587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60093"/>
                </a:solidFill>
                <a:latin typeface="Calibri" panose="020F0502020204030204" pitchFamily="34" charset="0"/>
              </a:rPr>
              <a:t>Dry of Critical (Dilative)</a:t>
            </a:r>
            <a:endParaRPr lang="en-US" sz="2400" dirty="0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13139" y="2718729"/>
            <a:ext cx="2067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  <a:latin typeface="Calibri" panose="020F0502020204030204" pitchFamily="34" charset="0"/>
              </a:rPr>
              <a:t>Wet of Critical </a:t>
            </a:r>
          </a:p>
          <a:p>
            <a:r>
              <a:rPr lang="en-US" sz="2400" dirty="0" smtClean="0">
                <a:solidFill>
                  <a:srgbClr val="00CC00"/>
                </a:solidFill>
                <a:latin typeface="Calibri" panose="020F0502020204030204" pitchFamily="34" charset="0"/>
              </a:rPr>
              <a:t>(Contractive)</a:t>
            </a:r>
            <a:endParaRPr lang="en-US" sz="2400" dirty="0">
              <a:solidFill>
                <a:srgbClr val="00CC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Up Arrow 4"/>
          <p:cNvSpPr/>
          <p:nvPr/>
        </p:nvSpPr>
        <p:spPr bwMode="auto">
          <a:xfrm rot="1497133">
            <a:off x="5785955" y="3581195"/>
            <a:ext cx="304361" cy="299835"/>
          </a:xfrm>
          <a:prstGeom prst="upArrow">
            <a:avLst/>
          </a:prstGeom>
          <a:solidFill>
            <a:srgbClr val="66FF66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1497133" flipV="1">
            <a:off x="5567561" y="3938328"/>
            <a:ext cx="337835" cy="417944"/>
          </a:xfrm>
          <a:prstGeom prst="upArrow">
            <a:avLst/>
          </a:prstGeom>
          <a:solidFill>
            <a:srgbClr val="FF66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19042" y="3980205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e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0</a:t>
            </a:r>
            <a:endParaRPr lang="en-US" sz="2400" baseline="-25000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1070176" y="3113082"/>
            <a:ext cx="3588327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41" name="TextBox 40"/>
          <p:cNvSpPr txBox="1"/>
          <p:nvPr/>
        </p:nvSpPr>
        <p:spPr>
          <a:xfrm>
            <a:off x="2907046" y="2964592"/>
            <a:ext cx="558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e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csl</a:t>
            </a:r>
            <a:endParaRPr lang="en-US" sz="2400" baseline="-25000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703467" y="4031940"/>
            <a:ext cx="142043" cy="150921"/>
          </a:xfrm>
          <a:prstGeom prst="ellipse">
            <a:avLst/>
          </a:prstGeom>
          <a:solidFill>
            <a:srgbClr val="FFFF66"/>
          </a:solid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701987" y="3045039"/>
            <a:ext cx="142043" cy="150921"/>
          </a:xfrm>
          <a:prstGeom prst="ellipse">
            <a:avLst/>
          </a:prstGeom>
          <a:solidFill>
            <a:srgbClr val="66FF66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>
            <a:endCxn id="25" idx="4"/>
          </p:cNvCxnSpPr>
          <p:nvPr/>
        </p:nvCxnSpPr>
        <p:spPr bwMode="auto">
          <a:xfrm flipH="1" flipV="1">
            <a:off x="3773009" y="3195960"/>
            <a:ext cx="1" cy="807870"/>
          </a:xfrm>
          <a:prstGeom prst="straightConnector1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1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3" grpId="0"/>
      <p:bldP spid="35" grpId="0"/>
      <p:bldP spid="5" grpId="0" animBg="1"/>
      <p:bldP spid="39" grpId="0" animBg="1"/>
      <p:bldP spid="37" grpId="0"/>
      <p:bldP spid="41" grpId="0"/>
      <p:bldP spid="36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553" y="334084"/>
            <a:ext cx="822960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9933"/>
                </a:solidFill>
              </a:rPr>
              <a:t>State Parameter for Sands, </a:t>
            </a:r>
            <a:r>
              <a:rPr lang="en-US" sz="3200" dirty="0" smtClean="0">
                <a:solidFill>
                  <a:srgbClr val="FF9933"/>
                </a:solidFill>
                <a:latin typeface="Symbol" pitchFamily="18" charset="2"/>
              </a:rPr>
              <a:t>y</a:t>
            </a:r>
            <a:r>
              <a:rPr lang="en-US" dirty="0" smtClean="0">
                <a:solidFill>
                  <a:srgbClr val="FF9933"/>
                </a:solidFill>
                <a:latin typeface="Symbol" pitchFamily="18" charset="2"/>
              </a:rPr>
              <a:t/>
            </a:r>
            <a:br>
              <a:rPr lang="en-US" dirty="0" smtClean="0">
                <a:solidFill>
                  <a:srgbClr val="FF9933"/>
                </a:solidFill>
                <a:latin typeface="Symbol" pitchFamily="18" charset="2"/>
              </a:rPr>
            </a:br>
            <a:r>
              <a:rPr lang="en-US" sz="2400" dirty="0" smtClean="0">
                <a:solidFill>
                  <a:srgbClr val="F8F814"/>
                </a:solidFill>
              </a:rPr>
              <a:t>(Simplified Critical State Soil Mechanics)</a:t>
            </a:r>
            <a:r>
              <a:rPr lang="en-US" sz="2400" dirty="0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 flipH="1" flipV="1">
            <a:off x="0" y="1167414"/>
            <a:ext cx="9152878" cy="569058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171853" y="1642370"/>
            <a:ext cx="0" cy="397719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154097" y="5619565"/>
            <a:ext cx="6498454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4" name="TextBox 13"/>
          <p:cNvSpPr txBox="1"/>
          <p:nvPr/>
        </p:nvSpPr>
        <p:spPr>
          <a:xfrm>
            <a:off x="4108760" y="5752729"/>
            <a:ext cx="1342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log </a:t>
            </a:r>
            <a:r>
              <a:rPr lang="en-US" sz="4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p'</a:t>
            </a:r>
            <a:endParaRPr lang="en-US" sz="40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910" y="2724909"/>
            <a:ext cx="984565" cy="1284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void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ratio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e</a:t>
            </a:r>
            <a:endParaRPr lang="en-US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615736" y="1855433"/>
            <a:ext cx="6125592" cy="2343705"/>
          </a:xfrm>
          <a:prstGeom prst="line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1819922" y="2361460"/>
            <a:ext cx="5709822" cy="2194264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22" name="TextBox 21"/>
          <p:cNvSpPr txBox="1"/>
          <p:nvPr/>
        </p:nvSpPr>
        <p:spPr>
          <a:xfrm>
            <a:off x="5072534" y="5074530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p'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= ⅓ (</a:t>
            </a:r>
            <a:r>
              <a:rPr lang="en-US" sz="2400" dirty="0" err="1" smtClean="0">
                <a:solidFill>
                  <a:srgbClr val="0033CC"/>
                </a:solidFill>
                <a:latin typeface="Symbol" panose="05050102010706020507" pitchFamily="18" charset="2"/>
              </a:rPr>
              <a:t>s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1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'+</a:t>
            </a:r>
            <a:r>
              <a:rPr lang="en-US" sz="2400" dirty="0" err="1" smtClean="0">
                <a:solidFill>
                  <a:srgbClr val="0033CC"/>
                </a:solidFill>
                <a:latin typeface="Symbol" panose="05050102010706020507" pitchFamily="18" charset="2"/>
              </a:rPr>
              <a:t>s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2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'+</a:t>
            </a:r>
            <a:r>
              <a:rPr lang="en-US" sz="2400" dirty="0" err="1" smtClean="0">
                <a:solidFill>
                  <a:srgbClr val="0033CC"/>
                </a:solidFill>
                <a:latin typeface="Symbol" panose="05050102010706020507" pitchFamily="18" charset="2"/>
              </a:rPr>
              <a:t>s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')</a:t>
            </a:r>
            <a:endParaRPr lang="en-US" sz="24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30526" y="3900256"/>
            <a:ext cx="811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VCL</a:t>
            </a:r>
            <a:endParaRPr lang="en-US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93022" y="4449510"/>
            <a:ext cx="769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CSL</a:t>
            </a:r>
            <a:endParaRPr lang="en-U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>
            <a:off x="1855432" y="2494626"/>
            <a:ext cx="639193" cy="266330"/>
          </a:xfrm>
          <a:prstGeom prst="rtTriangl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ight Triangle 26"/>
          <p:cNvSpPr/>
          <p:nvPr/>
        </p:nvSpPr>
        <p:spPr bwMode="auto">
          <a:xfrm>
            <a:off x="1785891" y="2025588"/>
            <a:ext cx="612559" cy="239697"/>
          </a:xfrm>
          <a:prstGeom prst="rtTriangle">
            <a:avLst/>
          </a:prstGeom>
          <a:noFill/>
          <a:ln w="222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77856" y="1877627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33CC"/>
                </a:solidFill>
                <a:latin typeface="Symbol" panose="05050102010706020507" pitchFamily="18" charset="2"/>
              </a:rPr>
              <a:t>l</a:t>
            </a:r>
            <a:r>
              <a:rPr lang="en-US" sz="2800" baseline="-25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10</a:t>
            </a:r>
            <a:endParaRPr lang="en-US" sz="2800" baseline="-25000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1480" y="2411767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l</a:t>
            </a:r>
            <a:r>
              <a:rPr lang="en-US" sz="2800" baseline="-25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10</a:t>
            </a:r>
            <a:endParaRPr lang="en-US" sz="2800" baseline="-250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78474" y="507506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p</a:t>
            </a:r>
            <a:r>
              <a:rPr lang="en-US" baseline="-25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0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'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 flipH="1" flipV="1">
            <a:off x="3790764" y="3129377"/>
            <a:ext cx="1" cy="2490187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42" name="TextBox 41"/>
          <p:cNvSpPr txBox="1"/>
          <p:nvPr/>
        </p:nvSpPr>
        <p:spPr>
          <a:xfrm>
            <a:off x="1526974" y="3372270"/>
            <a:ext cx="1981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  <a:latin typeface="Symbol" panose="05050102010706020507" pitchFamily="18" charset="2"/>
              </a:rPr>
              <a:t>y</a:t>
            </a:r>
            <a:r>
              <a:rPr lang="en-US" dirty="0" smtClean="0">
                <a:solidFill>
                  <a:srgbClr val="FF3399"/>
                </a:solidFill>
                <a:latin typeface="Calibri" panose="020F0502020204030204" pitchFamily="34" charset="0"/>
              </a:rPr>
              <a:t> = </a:t>
            </a:r>
            <a:r>
              <a:rPr lang="en-US" dirty="0" err="1" smtClean="0">
                <a:solidFill>
                  <a:srgbClr val="FF3399"/>
                </a:solidFill>
                <a:latin typeface="Calibri" panose="020F0502020204030204" pitchFamily="34" charset="0"/>
              </a:rPr>
              <a:t>e</a:t>
            </a:r>
            <a:r>
              <a:rPr lang="en-US" baseline="-25000" dirty="0" err="1" smtClean="0">
                <a:solidFill>
                  <a:srgbClr val="FF3399"/>
                </a:solidFill>
                <a:latin typeface="Calibri" panose="020F0502020204030204" pitchFamily="34" charset="0"/>
              </a:rPr>
              <a:t>0</a:t>
            </a:r>
            <a:r>
              <a:rPr lang="en-US" baseline="-25000" dirty="0" smtClean="0">
                <a:solidFill>
                  <a:srgbClr val="FF3399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FF3399"/>
                </a:solidFill>
                <a:latin typeface="Calibri" panose="020F0502020204030204" pitchFamily="34" charset="0"/>
              </a:rPr>
              <a:t>- </a:t>
            </a:r>
            <a:r>
              <a:rPr lang="en-US" dirty="0" err="1" smtClean="0">
                <a:solidFill>
                  <a:srgbClr val="FF3399"/>
                </a:solidFill>
                <a:latin typeface="Calibri" panose="020F0502020204030204" pitchFamily="34" charset="0"/>
              </a:rPr>
              <a:t>e</a:t>
            </a:r>
            <a:r>
              <a:rPr lang="en-US" baseline="-25000" dirty="0" err="1" smtClean="0">
                <a:solidFill>
                  <a:srgbClr val="FF3399"/>
                </a:solidFill>
                <a:latin typeface="Calibri" panose="020F0502020204030204" pitchFamily="34" charset="0"/>
              </a:rPr>
              <a:t>csl</a:t>
            </a:r>
            <a:endParaRPr lang="en-US" baseline="-25000" dirty="0" smtClean="0">
              <a:solidFill>
                <a:srgbClr val="FF3399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1094509" y="4128655"/>
            <a:ext cx="3588327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3408182" y="1400512"/>
            <a:ext cx="486851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Symbol" panose="05050102010706020507" pitchFamily="18" charset="2"/>
              </a:rPr>
              <a:t>y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=  (C</a:t>
            </a:r>
            <a:r>
              <a:rPr lang="en-US" sz="2800" baseline="-25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s 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-</a:t>
            </a:r>
            <a:r>
              <a:rPr lang="en-US" sz="2800" baseline="-25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C</a:t>
            </a:r>
            <a:r>
              <a:rPr lang="en-US" sz="2800" baseline="-25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c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)</a:t>
            </a:r>
            <a:r>
              <a:rPr lang="en-US" sz="2800" dirty="0" smtClean="0">
                <a:solidFill>
                  <a:srgbClr val="7030A0"/>
                </a:solidFill>
                <a:latin typeface="Calibri"/>
              </a:rPr>
              <a:t>∙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log[ ½ cos </a:t>
            </a:r>
            <a:r>
              <a:rPr lang="en-US" sz="2800" dirty="0" err="1" smtClean="0">
                <a:solidFill>
                  <a:srgbClr val="7030A0"/>
                </a:solidFill>
                <a:latin typeface="Symbol" panose="05050102010706020507" pitchFamily="18" charset="2"/>
              </a:rPr>
              <a:t>f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'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OCR ] </a:t>
            </a:r>
            <a:endParaRPr lang="en-US" sz="28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893127" y="3103418"/>
            <a:ext cx="924762" cy="0"/>
          </a:xfrm>
          <a:prstGeom prst="straightConnector1">
            <a:avLst/>
          </a:prstGeom>
          <a:noFill/>
          <a:ln w="38100" cap="flat" cmpd="sng" algn="ctr">
            <a:solidFill>
              <a:srgbClr val="00CC00"/>
            </a:solidFill>
            <a:prstDash val="solid"/>
            <a:round/>
            <a:headEnd type="arrow"/>
            <a:tailEnd type="arrow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32" name="TextBox 31"/>
          <p:cNvSpPr txBox="1"/>
          <p:nvPr/>
        </p:nvSpPr>
        <p:spPr>
          <a:xfrm>
            <a:off x="3981439" y="1995676"/>
            <a:ext cx="4481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CC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smtClean="0">
                <a:solidFill>
                  <a:srgbClr val="00CC00"/>
                </a:solidFill>
                <a:latin typeface="Calibri" panose="020F0502020204030204" pitchFamily="34" charset="0"/>
              </a:rPr>
              <a:t>u</a:t>
            </a:r>
            <a:r>
              <a:rPr lang="en-US" sz="2800" dirty="0" smtClean="0">
                <a:solidFill>
                  <a:srgbClr val="00CC00"/>
                </a:solidFill>
                <a:latin typeface="Symbol" panose="05050102010706020507" pitchFamily="18" charset="2"/>
              </a:rPr>
              <a:t> </a:t>
            </a:r>
            <a:r>
              <a:rPr lang="en-US" sz="2800" dirty="0" smtClean="0">
                <a:solidFill>
                  <a:srgbClr val="00CC00"/>
                </a:solidFill>
                <a:latin typeface="Calibri" panose="020F0502020204030204" pitchFamily="34" charset="0"/>
              </a:rPr>
              <a:t>= (1 - ½ cos </a:t>
            </a:r>
            <a:r>
              <a:rPr lang="en-US" sz="2800" dirty="0" err="1" smtClean="0">
                <a:solidFill>
                  <a:srgbClr val="00CC00"/>
                </a:solidFill>
                <a:latin typeface="Symbol" panose="05050102010706020507" pitchFamily="18" charset="2"/>
              </a:rPr>
              <a:t>f</a:t>
            </a:r>
            <a:r>
              <a:rPr lang="en-US" sz="2800" dirty="0" err="1" smtClean="0">
                <a:solidFill>
                  <a:srgbClr val="00CC00"/>
                </a:solidFill>
                <a:latin typeface="Calibri" panose="020F0502020204030204" pitchFamily="34" charset="0"/>
              </a:rPr>
              <a:t>'</a:t>
            </a:r>
            <a:r>
              <a:rPr lang="en-US" sz="2800" dirty="0" smtClean="0">
                <a:solidFill>
                  <a:srgbClr val="00CC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CC00"/>
                </a:solidFill>
                <a:latin typeface="Calibri" panose="020F0502020204030204" pitchFamily="34" charset="0"/>
              </a:rPr>
              <a:t>OCR</a:t>
            </a:r>
            <a:r>
              <a:rPr lang="en-US" sz="2800" baseline="30000" dirty="0" err="1" smtClean="0">
                <a:solidFill>
                  <a:srgbClr val="00CC00"/>
                </a:solidFill>
                <a:latin typeface="Symbol" panose="05050102010706020507" pitchFamily="18" charset="2"/>
              </a:rPr>
              <a:t>L</a:t>
            </a:r>
            <a:r>
              <a:rPr lang="en-US" sz="2800" dirty="0" smtClean="0">
                <a:solidFill>
                  <a:srgbClr val="00CC00"/>
                </a:solidFill>
                <a:latin typeface="Calibri" panose="020F0502020204030204" pitchFamily="34" charset="0"/>
              </a:rPr>
              <a:t> ]</a:t>
            </a:r>
            <a:r>
              <a:rPr lang="en-US" sz="2800" dirty="0" smtClean="0">
                <a:solidFill>
                  <a:srgbClr val="00CC00"/>
                </a:solidFill>
                <a:latin typeface="Calibri"/>
              </a:rPr>
              <a:t>∙</a:t>
            </a:r>
            <a:r>
              <a:rPr lang="en-US" sz="2800" dirty="0" err="1" smtClean="0">
                <a:solidFill>
                  <a:srgbClr val="00CC00"/>
                </a:solidFill>
                <a:latin typeface="Symbol" panose="05050102010706020507" pitchFamily="18" charset="2"/>
              </a:rPr>
              <a:t>s</a:t>
            </a:r>
            <a:r>
              <a:rPr lang="en-US" sz="2800" baseline="-25000" dirty="0" err="1" smtClean="0">
                <a:solidFill>
                  <a:srgbClr val="00CC00"/>
                </a:solidFill>
                <a:latin typeface="Calibri" panose="020F0502020204030204" pitchFamily="34" charset="0"/>
              </a:rPr>
              <a:t>vo</a:t>
            </a:r>
            <a:r>
              <a:rPr lang="en-US" sz="2800" dirty="0" smtClean="0">
                <a:solidFill>
                  <a:srgbClr val="00CC00"/>
                </a:solidFill>
                <a:latin typeface="Calibri" panose="020F0502020204030204" pitchFamily="34" charset="0"/>
              </a:rPr>
              <a:t>' </a:t>
            </a:r>
            <a:endParaRPr lang="en-US" sz="2800" dirty="0">
              <a:solidFill>
                <a:srgbClr val="00CC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18827" y="3980204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e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0</a:t>
            </a:r>
            <a:endParaRPr lang="en-US" sz="2400" baseline="-25000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185437" y="3105398"/>
            <a:ext cx="2679632" cy="1432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41" name="TextBox 40"/>
          <p:cNvSpPr txBox="1"/>
          <p:nvPr/>
        </p:nvSpPr>
        <p:spPr>
          <a:xfrm>
            <a:off x="2837758" y="2864699"/>
            <a:ext cx="744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 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e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csl</a:t>
            </a:r>
            <a:endParaRPr lang="en-US" sz="2400" baseline="-25000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4122" y="2674043"/>
            <a:ext cx="3873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9900"/>
                </a:solidFill>
                <a:latin typeface="Calibri" panose="020F0502020204030204" pitchFamily="34" charset="0"/>
              </a:rPr>
              <a:t>then </a:t>
            </a:r>
            <a:r>
              <a:rPr lang="en-US" sz="2800" dirty="0" err="1" smtClean="0">
                <a:solidFill>
                  <a:srgbClr val="FF9900"/>
                </a:solidFill>
                <a:latin typeface="Calibri" panose="020F0502020204030204" pitchFamily="34" charset="0"/>
              </a:rPr>
              <a:t>CSL</a:t>
            </a:r>
            <a:r>
              <a:rPr lang="en-US" sz="2800" dirty="0" smtClean="0">
                <a:solidFill>
                  <a:srgbClr val="FF9900"/>
                </a:solidFill>
                <a:latin typeface="Calibri" panose="020F0502020204030204" pitchFamily="34" charset="0"/>
              </a:rPr>
              <a:t> = OCR = 2/</a:t>
            </a:r>
            <a:r>
              <a:rPr lang="en-US" sz="2800" dirty="0" err="1" smtClean="0">
                <a:solidFill>
                  <a:srgbClr val="FF9900"/>
                </a:solidFill>
                <a:latin typeface="Calibri" panose="020F0502020204030204" pitchFamily="34" charset="0"/>
              </a:rPr>
              <a:t>cos</a:t>
            </a:r>
            <a:r>
              <a:rPr lang="en-US" sz="2800" dirty="0" err="1" smtClean="0">
                <a:solidFill>
                  <a:srgbClr val="FF9900"/>
                </a:solidFill>
                <a:latin typeface="Symbol" panose="05050102010706020507" pitchFamily="18" charset="2"/>
              </a:rPr>
              <a:t>f</a:t>
            </a:r>
            <a:r>
              <a:rPr lang="en-US" sz="2800" dirty="0" smtClean="0">
                <a:solidFill>
                  <a:srgbClr val="FF9900"/>
                </a:solidFill>
                <a:latin typeface="Calibri" panose="020F0502020204030204" pitchFamily="34" charset="0"/>
              </a:rPr>
              <a:t>'</a:t>
            </a:r>
            <a:endParaRPr lang="en-US" sz="2800" dirty="0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703467" y="4031940"/>
            <a:ext cx="142043" cy="150921"/>
          </a:xfrm>
          <a:prstGeom prst="ellipse">
            <a:avLst/>
          </a:prstGeom>
          <a:solidFill>
            <a:srgbClr val="FFFF66"/>
          </a:solid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701987" y="3045039"/>
            <a:ext cx="142043" cy="150921"/>
          </a:xfrm>
          <a:prstGeom prst="ellipse">
            <a:avLst/>
          </a:prstGeom>
          <a:solidFill>
            <a:srgbClr val="66FF66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>
            <a:endCxn id="25" idx="4"/>
          </p:cNvCxnSpPr>
          <p:nvPr/>
        </p:nvCxnSpPr>
        <p:spPr bwMode="auto">
          <a:xfrm flipH="1" flipV="1">
            <a:off x="3773009" y="3195960"/>
            <a:ext cx="1" cy="807870"/>
          </a:xfrm>
          <a:prstGeom prst="straightConnector1">
            <a:avLst/>
          </a:prstGeom>
          <a:noFill/>
          <a:ln w="57150" cap="flat" cmpd="sng" algn="ctr">
            <a:solidFill>
              <a:srgbClr val="FF3399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1"/>
            </a:outerShdw>
          </a:effectLst>
        </p:spPr>
      </p:cxnSp>
    </p:spTree>
    <p:extLst>
      <p:ext uri="{BB962C8B-B14F-4D97-AF65-F5344CB8AC3E}">
        <p14:creationId xmlns:p14="http://schemas.microsoft.com/office/powerpoint/2010/main" val="36669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873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bg1"/>
                </a:solidFill>
                <a:latin typeface="Comic Sans MS" pitchFamily="66" charset="0"/>
              </a:rPr>
              <a:t>Critical State Soil Mechanics (CSSM)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136" y="818140"/>
            <a:ext cx="84407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9933"/>
              </a:buClr>
              <a:buSzPct val="75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Constitutive Models in FEM packages: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9933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Original Cam-Clay (1968)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9933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Modified Cam Clay (1969)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9933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NorSand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(Jefferies 1993)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9933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Bounding Surface (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Dafalias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9933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MIT-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E3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(Whittle, 1993)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9933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MIT-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S1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(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Pestana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, 1999; 2001)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9933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Cap Model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9933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“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Ber-Klay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” (Univ. California)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9933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others (Adachi, Oka, 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Ohta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Dafalias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, Nova, Wood, 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Huerkel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9933"/>
              </a:buClr>
              <a:buSzPct val="75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"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Undrained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" is just one specific stress path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9933"/>
              </a:buClr>
              <a:buSzPct val="75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Yet !!!  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CSSM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is missing from most textbooks and undergrad &amp; grad curricula.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0"/>
          </a:p>
          <a:p>
            <a:pPr>
              <a:defRPr/>
            </a:pPr>
            <a:r>
              <a:rPr lang="en-US"/>
              <a:t>Georgia Tech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87350"/>
            <a:ext cx="822960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33"/>
                </a:solidFill>
              </a:rPr>
              <a:t>State Parameter for Sands, </a:t>
            </a:r>
            <a:r>
              <a:rPr lang="en-US" dirty="0" smtClean="0">
                <a:solidFill>
                  <a:srgbClr val="FF9933"/>
                </a:solidFill>
                <a:latin typeface="Symbol" pitchFamily="18" charset="2"/>
              </a:rPr>
              <a:t>y</a:t>
            </a:r>
            <a:br>
              <a:rPr lang="en-US" dirty="0" smtClean="0">
                <a:solidFill>
                  <a:srgbClr val="FF9933"/>
                </a:solidFill>
                <a:latin typeface="Symbol" pitchFamily="18" charset="2"/>
              </a:rPr>
            </a:br>
            <a:r>
              <a:rPr lang="en-US" sz="2800" dirty="0" smtClean="0">
                <a:solidFill>
                  <a:srgbClr val="F8F814"/>
                </a:solidFill>
              </a:rPr>
              <a:t>(Been, Crooks, &amp; Jefferies, 1988)</a:t>
            </a:r>
            <a:r>
              <a:rPr lang="en-US" sz="3200" dirty="0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30225" y="1392238"/>
            <a:ext cx="7966075" cy="193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3600" b="0" dirty="0">
                <a:solidFill>
                  <a:schemeClr val="tx1"/>
                </a:solidFill>
              </a:rPr>
              <a:t>log </a:t>
            </a:r>
            <a:r>
              <a:rPr lang="en-US" sz="3600" b="0" dirty="0" err="1">
                <a:solidFill>
                  <a:schemeClr val="tx1"/>
                </a:solidFill>
              </a:rPr>
              <a:t>OCR</a:t>
            </a:r>
            <a:r>
              <a:rPr lang="en-US" sz="3600" b="0" baseline="-25000" dirty="0" err="1">
                <a:solidFill>
                  <a:schemeClr val="tx1"/>
                </a:solidFill>
              </a:rPr>
              <a:t>p</a:t>
            </a:r>
            <a:r>
              <a:rPr lang="en-US" sz="3600" b="0" dirty="0">
                <a:solidFill>
                  <a:schemeClr val="tx1"/>
                </a:solidFill>
              </a:rPr>
              <a:t> = log2</a:t>
            </a:r>
            <a:r>
              <a:rPr lang="es-ES" sz="3600" b="0" baseline="300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3600" b="0" dirty="0">
                <a:solidFill>
                  <a:schemeClr val="tx1"/>
                </a:solidFill>
              </a:rPr>
              <a:t>  +  </a:t>
            </a:r>
            <a:r>
              <a:rPr lang="es-ES" sz="3600" b="0" dirty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3600" b="0" dirty="0">
                <a:solidFill>
                  <a:schemeClr val="tx1"/>
                </a:solidFill>
                <a:latin typeface="Symbol" pitchFamily="18" charset="2"/>
              </a:rPr>
              <a:t>/(</a:t>
            </a:r>
            <a:r>
              <a:rPr lang="es-ES" sz="3600" b="0" dirty="0">
                <a:solidFill>
                  <a:schemeClr val="tx1"/>
                </a:solidFill>
                <a:latin typeface="Symbol" pitchFamily="18" charset="2"/>
              </a:rPr>
              <a:t>k-l</a:t>
            </a:r>
            <a:r>
              <a:rPr lang="en-US" sz="3600" b="0" dirty="0">
                <a:solidFill>
                  <a:schemeClr val="tx1"/>
                </a:solidFill>
                <a:latin typeface="Symbol" pitchFamily="18" charset="2"/>
              </a:rPr>
              <a:t>)</a:t>
            </a:r>
            <a:r>
              <a:rPr lang="en-US" sz="3600" b="0" dirty="0">
                <a:solidFill>
                  <a:schemeClr val="tx1"/>
                </a:solidFill>
              </a:rPr>
              <a:t>	</a:t>
            </a:r>
          </a:p>
          <a:p>
            <a:pPr algn="l" eaLnBrk="0" hangingPunct="0">
              <a:spcBef>
                <a:spcPct val="50000"/>
              </a:spcBef>
              <a:defRPr/>
            </a:pPr>
            <a:r>
              <a:rPr lang="en-US" sz="2400" b="0" dirty="0">
                <a:solidFill>
                  <a:schemeClr val="tx1"/>
                </a:solidFill>
              </a:rPr>
              <a:t>where </a:t>
            </a:r>
            <a:r>
              <a:rPr lang="en-US" sz="2400" b="0" dirty="0" err="1">
                <a:solidFill>
                  <a:schemeClr val="tx1"/>
                </a:solidFill>
              </a:rPr>
              <a:t>OCR</a:t>
            </a:r>
            <a:r>
              <a:rPr lang="en-US" sz="2400" b="0" baseline="-25000" dirty="0" err="1">
                <a:solidFill>
                  <a:schemeClr val="tx1"/>
                </a:solidFill>
              </a:rPr>
              <a:t>p</a:t>
            </a:r>
            <a:r>
              <a:rPr lang="en-US" sz="2400" b="0" dirty="0">
                <a:solidFill>
                  <a:schemeClr val="tx1"/>
                </a:solidFill>
              </a:rPr>
              <a:t> = R = </a:t>
            </a:r>
            <a:r>
              <a:rPr lang="en-US" sz="2400" b="0" dirty="0" err="1">
                <a:solidFill>
                  <a:schemeClr val="tx1"/>
                </a:solidFill>
              </a:rPr>
              <a:t>overconsolidation</a:t>
            </a:r>
            <a:r>
              <a:rPr lang="en-US" sz="2400" b="0" dirty="0">
                <a:solidFill>
                  <a:schemeClr val="tx1"/>
                </a:solidFill>
              </a:rPr>
              <a:t> ratio in Cambridge q-p' space, </a:t>
            </a:r>
            <a:r>
              <a:rPr lang="en-US" sz="2400" b="0" dirty="0">
                <a:solidFill>
                  <a:schemeClr val="tx1"/>
                </a:solidFill>
                <a:latin typeface="Symbol" pitchFamily="18" charset="2"/>
              </a:rPr>
              <a:t>L = 1-k/l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2400" b="0" dirty="0">
                <a:solidFill>
                  <a:schemeClr val="tx1"/>
                </a:solidFill>
              </a:rPr>
              <a:t> =  C</a:t>
            </a:r>
            <a:r>
              <a:rPr lang="en-US" sz="2400" b="0" baseline="-25000" dirty="0">
                <a:solidFill>
                  <a:schemeClr val="tx1"/>
                </a:solidFill>
              </a:rPr>
              <a:t>c</a:t>
            </a:r>
            <a:r>
              <a:rPr lang="en-US" sz="2400" b="0" dirty="0">
                <a:solidFill>
                  <a:schemeClr val="tx1"/>
                </a:solidFill>
              </a:rPr>
              <a:t>/</a:t>
            </a:r>
            <a:r>
              <a:rPr lang="en-US" sz="2400" b="0" dirty="0" err="1">
                <a:solidFill>
                  <a:schemeClr val="tx1"/>
                </a:solidFill>
              </a:rPr>
              <a:t>ln</a:t>
            </a:r>
            <a:r>
              <a:rPr lang="en-US" sz="2400" b="0" dirty="0">
                <a:solidFill>
                  <a:schemeClr val="tx1"/>
                </a:solidFill>
              </a:rPr>
              <a:t>(10) =  compression index, and </a:t>
            </a:r>
            <a:r>
              <a:rPr lang="en-US" sz="2400" b="0" dirty="0">
                <a:solidFill>
                  <a:schemeClr val="tx1"/>
                </a:solidFill>
                <a:latin typeface="Symbol" pitchFamily="18" charset="2"/>
              </a:rPr>
              <a:t>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s-ES" sz="2400" b="0" dirty="0">
                <a:solidFill>
                  <a:schemeClr val="tx1"/>
                </a:solidFill>
                <a:sym typeface="Symbol" pitchFamily="18" charset="2"/>
              </a:rPr>
              <a:t></a:t>
            </a:r>
            <a:r>
              <a:rPr lang="en-US" sz="2400" b="0" dirty="0">
                <a:solidFill>
                  <a:schemeClr val="tx1"/>
                </a:solidFill>
              </a:rPr>
              <a:t> C</a:t>
            </a:r>
            <a:r>
              <a:rPr lang="en-US" sz="2400" b="0" baseline="-25000" dirty="0">
                <a:solidFill>
                  <a:schemeClr val="tx1"/>
                </a:solidFill>
              </a:rPr>
              <a:t>s</a:t>
            </a:r>
            <a:r>
              <a:rPr lang="en-US" sz="2400" b="0" dirty="0">
                <a:solidFill>
                  <a:schemeClr val="tx1"/>
                </a:solidFill>
              </a:rPr>
              <a:t>/</a:t>
            </a:r>
            <a:r>
              <a:rPr lang="en-US" sz="2400" b="0" dirty="0" err="1">
                <a:solidFill>
                  <a:schemeClr val="tx1"/>
                </a:solidFill>
              </a:rPr>
              <a:t>ln</a:t>
            </a:r>
            <a:r>
              <a:rPr lang="en-US" sz="2400" b="0" dirty="0">
                <a:solidFill>
                  <a:schemeClr val="tx1"/>
                </a:solidFill>
              </a:rPr>
              <a:t>(10) = swelling index</a:t>
            </a:r>
          </a:p>
        </p:txBody>
      </p:sp>
      <p:pic>
        <p:nvPicPr>
          <p:cNvPr id="49157" name="Picture 4" descr="Been et al 1998 state param OCR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5661" r="3751"/>
          <a:stretch>
            <a:fillRect/>
          </a:stretch>
        </p:blipFill>
        <p:spPr bwMode="auto">
          <a:xfrm>
            <a:off x="2163099" y="3478213"/>
            <a:ext cx="4800600" cy="3201987"/>
          </a:xfrm>
          <a:prstGeom prst="rect">
            <a:avLst/>
          </a:prstGeom>
          <a:noFill/>
          <a:ln w="222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288492"/>
            <a:ext cx="8229600" cy="59819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Constitutive Models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09601" y="3599728"/>
            <a:ext cx="8229600" cy="5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 algn="l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b="0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Whittle et al. 1994:  </a:t>
            </a:r>
            <a:r>
              <a:rPr lang="en-US" sz="3200" b="0" kern="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JGE</a:t>
            </a:r>
            <a:r>
              <a:rPr lang="en-US" sz="3200" b="0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Vol. 120 (1) "Model prediction of anisotropic behavior of Boston Blue Clay"</a:t>
            </a:r>
          </a:p>
          <a:p>
            <a:pPr marL="457200" indent="-457200" algn="l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b="0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MIT-</a:t>
            </a:r>
            <a:r>
              <a:rPr lang="en-US" sz="3200" b="0" kern="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E3</a:t>
            </a:r>
            <a:r>
              <a:rPr lang="en-US" sz="3200" b="0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15 parameters for clay</a:t>
            </a:r>
          </a:p>
          <a:p>
            <a:pPr marL="457200" indent="-457200" algn="l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b="0" kern="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Pestana</a:t>
            </a:r>
            <a:r>
              <a:rPr lang="en-US" sz="3200" b="0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Whittle (1999) "Formulation of unified constitutive model for clays and sands" Intl. J. for Analytical &amp; Numerical Methods in </a:t>
            </a:r>
            <a:r>
              <a:rPr lang="en-US" sz="3200" b="0" kern="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Geomechanics</a:t>
            </a:r>
            <a:r>
              <a:rPr lang="en-US" sz="3200" b="0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Vol. 23</a:t>
            </a:r>
            <a:endParaRPr lang="en-US" sz="3200" b="0" kern="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b="0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</a:t>
            </a:r>
            <a:r>
              <a:rPr lang="en-US" sz="3200" b="0" kern="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</a:t>
            </a:r>
            <a:r>
              <a:rPr lang="en-US" sz="3200" b="0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13 parameters for clay</a:t>
            </a:r>
          </a:p>
          <a:p>
            <a:pPr marL="457200" indent="-457200" algn="l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b="0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</a:t>
            </a:r>
            <a:r>
              <a:rPr lang="en-US" sz="3200" b="0" kern="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</a:t>
            </a:r>
            <a:r>
              <a:rPr lang="en-US" sz="3200" b="0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14 parameters for sand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b="0" kern="0" cap="small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6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7" y="640415"/>
            <a:ext cx="6428509" cy="589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3" y="205365"/>
            <a:ext cx="8229600" cy="59819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E-3 Constitutive Model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0820" y="5652654"/>
            <a:ext cx="2648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Whittle (2005)</a:t>
            </a:r>
            <a:endParaRPr lang="en-US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3" y="205365"/>
            <a:ext cx="8229600" cy="59819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S-1 Constitutive Model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3" t="8387" r="32549" b="70184"/>
          <a:stretch/>
        </p:blipFill>
        <p:spPr>
          <a:xfrm>
            <a:off x="260712" y="1739186"/>
            <a:ext cx="4514487" cy="3834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3" t="29604" r="33109" b="48529"/>
          <a:stretch/>
        </p:blipFill>
        <p:spPr>
          <a:xfrm>
            <a:off x="4406762" y="2017487"/>
            <a:ext cx="4505008" cy="3904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0175" y="856342"/>
            <a:ext cx="4814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Pestana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 and Whittle (1999)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3" y="108383"/>
            <a:ext cx="8229600" cy="59819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S-1 Constitutive Model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1"/>
          <a:stretch/>
        </p:blipFill>
        <p:spPr bwMode="auto">
          <a:xfrm>
            <a:off x="3135852" y="650299"/>
            <a:ext cx="5771755" cy="597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209" y="1219200"/>
            <a:ext cx="27542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Predictions for</a:t>
            </a:r>
          </a:p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Berlin Sands</a:t>
            </a:r>
          </a:p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(Whittle, 2005)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345" y="177656"/>
            <a:ext cx="8229600" cy="558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Critical state soil mechanics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217" y="692727"/>
            <a:ext cx="8437563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Initial state:  </a:t>
            </a: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en-US" sz="2800" baseline="-18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sz="2800" baseline="-18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vo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’, and OCR = </a:t>
            </a:r>
            <a:r>
              <a:rPr lang="en-US" sz="28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sz="2800" baseline="-18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’/</a:t>
            </a:r>
            <a:r>
              <a:rPr lang="en-US" sz="28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sz="2800" baseline="-18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vo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’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Soil constants:  </a:t>
            </a:r>
            <a:r>
              <a:rPr lang="en-US" sz="2800" dirty="0" smtClean="0">
                <a:solidFill>
                  <a:schemeClr val="bg1"/>
                </a:solidFill>
                <a:latin typeface="Symbol" panose="05050102010706020507" pitchFamily="18" charset="2"/>
              </a:rPr>
              <a:t>f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’, C</a:t>
            </a:r>
            <a:r>
              <a:rPr lang="en-US" sz="2800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and C</a:t>
            </a:r>
            <a:r>
              <a:rPr lang="en-US" sz="2800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Link between </a:t>
            </a:r>
            <a:r>
              <a:rPr lang="en-US" sz="2800" b="1" dirty="0" smtClean="0">
                <a:solidFill>
                  <a:srgbClr val="FF9900"/>
                </a:solidFill>
                <a:latin typeface="Calibri" panose="020F0502020204030204" pitchFamily="34" charset="0"/>
              </a:rPr>
              <a:t>Consolidation</a:t>
            </a:r>
            <a:r>
              <a:rPr lang="en-US" sz="2800" dirty="0" smtClean="0">
                <a:solidFill>
                  <a:srgbClr val="FF99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n-US" sz="2800" b="1" dirty="0" smtClean="0">
                <a:solidFill>
                  <a:srgbClr val="FF9900"/>
                </a:solidFill>
                <a:latin typeface="Calibri" panose="020F0502020204030204" pitchFamily="34" charset="0"/>
              </a:rPr>
              <a:t>Shear Tests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CSSM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addresses: 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spcAft>
                <a:spcPct val="10000"/>
              </a:spcAft>
              <a:buClr>
                <a:srgbClr val="FF9900"/>
              </a:buClr>
              <a:buSzPct val="65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NC and OC behavior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spcAft>
                <a:spcPct val="10000"/>
              </a:spcAft>
              <a:buClr>
                <a:srgbClr val="FF9900"/>
              </a:buClr>
              <a:buSzPct val="65000"/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Undrained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vs. Drained (and other paths)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spcAft>
                <a:spcPct val="10000"/>
              </a:spcAft>
              <a:buClr>
                <a:srgbClr val="FF9900"/>
              </a:buClr>
              <a:buSzPct val="65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Positive vs. negative 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porewater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pressures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spcAft>
                <a:spcPct val="10000"/>
              </a:spcAft>
              <a:buClr>
                <a:srgbClr val="FF9900"/>
              </a:buClr>
              <a:buSzPct val="65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Volume changes (contractive vs. dilative)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spcAft>
                <a:spcPct val="10000"/>
              </a:spcAft>
              <a:buClr>
                <a:srgbClr val="FF9900"/>
              </a:buClr>
              <a:buSzPct val="65000"/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</a:rPr>
              <a:t>s</a:t>
            </a:r>
            <a:r>
              <a:rPr lang="en-US" sz="2400" b="1" baseline="-25000" dirty="0" err="1" smtClean="0">
                <a:solidFill>
                  <a:srgbClr val="FFFF00"/>
                </a:solidFill>
                <a:latin typeface="Comic Sans MS" pitchFamily="66" charset="0"/>
              </a:rPr>
              <a:t>u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/</a:t>
            </a:r>
            <a:r>
              <a:rPr lang="en-US" sz="2400" b="1" dirty="0" err="1" smtClean="0">
                <a:solidFill>
                  <a:srgbClr val="FFFF00"/>
                </a:solidFill>
                <a:latin typeface="Symbol" pitchFamily="18" charset="2"/>
              </a:rPr>
              <a:t>s</a:t>
            </a:r>
            <a:r>
              <a:rPr lang="en-US" sz="2400" b="1" baseline="-20000" dirty="0" err="1" smtClean="0">
                <a:solidFill>
                  <a:srgbClr val="FFFF00"/>
                </a:solidFill>
                <a:latin typeface="Comic Sans MS" pitchFamily="66" charset="0"/>
              </a:rPr>
              <a:t>vo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’ = ½ 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</a:rPr>
              <a:t>sin</a:t>
            </a:r>
            <a:r>
              <a:rPr lang="en-US" sz="2400" b="1" dirty="0" err="1" smtClean="0">
                <a:solidFill>
                  <a:srgbClr val="FFFF00"/>
                </a:solidFill>
                <a:latin typeface="Symbol" pitchFamily="18" charset="2"/>
              </a:rPr>
              <a:t>f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’ 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</a:rPr>
              <a:t>OCR</a:t>
            </a:r>
            <a:r>
              <a:rPr lang="en-US" sz="2400" b="1" baseline="38000" dirty="0" err="1" smtClean="0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   where </a:t>
            </a:r>
            <a:r>
              <a:rPr lang="en-US" sz="2400" b="1" dirty="0" smtClean="0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 = 1-C</a:t>
            </a:r>
            <a:r>
              <a:rPr lang="en-US" sz="2400" b="1" baseline="-20000" dirty="0" smtClean="0">
                <a:solidFill>
                  <a:srgbClr val="FFFF00"/>
                </a:solidFill>
                <a:latin typeface="Comic Sans MS" pitchFamily="66" charset="0"/>
              </a:rPr>
              <a:t>s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/C</a:t>
            </a:r>
            <a:r>
              <a:rPr lang="en-US" sz="2400" b="1" baseline="-18000" dirty="0" smtClean="0">
                <a:solidFill>
                  <a:srgbClr val="FFFF00"/>
                </a:solidFill>
                <a:latin typeface="Comic Sans MS" pitchFamily="66" charset="0"/>
              </a:rPr>
              <a:t>c</a:t>
            </a:r>
            <a:endParaRPr lang="en-US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125000"/>
              </a:lnSpc>
              <a:spcAft>
                <a:spcPct val="10000"/>
              </a:spcAft>
              <a:buClr>
                <a:srgbClr val="FF9900"/>
              </a:buClr>
              <a:buSzPct val="65000"/>
              <a:buFont typeface="Wingdings" pitchFamily="2" charset="2"/>
              <a:buChar char="q"/>
            </a:pP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12404" y="5617730"/>
            <a:ext cx="710521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Yield </a:t>
            </a: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</a:rPr>
              <a:t>surface represents </a:t>
            </a:r>
            <a:r>
              <a:rPr lang="en-US" sz="28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3-d</a:t>
            </a: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preconsolidation</a:t>
            </a:r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State parameter:   </a:t>
            </a:r>
            <a:r>
              <a:rPr lang="en-US" sz="2800" b="0" dirty="0" smtClean="0">
                <a:solidFill>
                  <a:schemeClr val="bg1"/>
                </a:solidFill>
                <a:latin typeface="Symbol" panose="05050102010706020507" pitchFamily="18" charset="2"/>
              </a:rPr>
              <a:t>y</a:t>
            </a:r>
            <a:r>
              <a:rPr lang="en-US" sz="28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=   </a:t>
            </a:r>
            <a:r>
              <a:rPr lang="en-US" sz="2800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en-US" sz="2800" b="0" baseline="-20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  <a:r>
              <a:rPr lang="en-US" sz="28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- </a:t>
            </a:r>
            <a:r>
              <a:rPr lang="en-US" sz="2800" b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en-US" sz="2800" b="0" baseline="-20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csl</a:t>
            </a:r>
            <a:endParaRPr lang="en-US" sz="2800" b="0" baseline="-20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152400"/>
            <a:ext cx="8229600" cy="563563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D60093"/>
                </a:solidFill>
                <a:latin typeface="Calibri" panose="020F0502020204030204" pitchFamily="34" charset="0"/>
              </a:rPr>
              <a:t>Simplified Critical State Soil Mechanics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V="1">
            <a:off x="1143000" y="609600"/>
            <a:ext cx="0" cy="2667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143000" y="32766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800600" y="3276600"/>
            <a:ext cx="403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4800600" y="7620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4800600" y="3487738"/>
            <a:ext cx="0" cy="268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800600" y="6172200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827213" y="3267075"/>
            <a:ext cx="1195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smtClean="0">
                <a:solidFill>
                  <a:srgbClr val="000000"/>
                </a:solidFill>
                <a:latin typeface="Arial" charset="0"/>
              </a:rPr>
              <a:t>Log </a:t>
            </a:r>
            <a:r>
              <a:rPr lang="en-US" altLang="en-US" sz="240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altLang="en-US" sz="2400" baseline="-20000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altLang="en-US" sz="2400" smtClean="0">
                <a:solidFill>
                  <a:srgbClr val="000000"/>
                </a:solidFill>
                <a:latin typeface="Arial" charset="0"/>
              </a:rPr>
              <a:t>'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510213" y="3330575"/>
            <a:ext cx="243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smtClean="0">
                <a:solidFill>
                  <a:srgbClr val="000000"/>
                </a:solidFill>
                <a:latin typeface="Arial" charset="0"/>
              </a:rPr>
              <a:t>Effective stress </a:t>
            </a:r>
            <a:r>
              <a:rPr lang="en-US" altLang="en-US" sz="200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altLang="en-US" sz="2000" baseline="-20000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altLang="en-US" sz="2000" smtClean="0">
                <a:solidFill>
                  <a:srgbClr val="000000"/>
                </a:solidFill>
                <a:latin typeface="Arial" charset="0"/>
              </a:rPr>
              <a:t>'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711825" y="6232525"/>
            <a:ext cx="249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smtClean="0">
                <a:solidFill>
                  <a:srgbClr val="000000"/>
                </a:solidFill>
                <a:latin typeface="Arial" charset="0"/>
              </a:rPr>
              <a:t>Effective stress </a:t>
            </a:r>
            <a:r>
              <a:rPr lang="en-US" altLang="en-US" sz="240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altLang="en-US" sz="2400" baseline="-20000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altLang="en-US" sz="2400" smtClean="0">
                <a:solidFill>
                  <a:srgbClr val="000000"/>
                </a:solidFill>
                <a:latin typeface="Arial" charset="0"/>
              </a:rPr>
              <a:t>'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 rot="16200000">
            <a:off x="3343275" y="4672013"/>
            <a:ext cx="1889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smtClean="0">
                <a:solidFill>
                  <a:srgbClr val="000000"/>
                </a:solidFill>
                <a:latin typeface="Arial" charset="0"/>
              </a:rPr>
              <a:t>Shear stress </a:t>
            </a:r>
            <a:r>
              <a:rPr lang="en-US" altLang="en-US" sz="2000" smtClean="0">
                <a:solidFill>
                  <a:srgbClr val="000000"/>
                </a:solidFill>
                <a:latin typeface="Symbol" pitchFamily="18" charset="2"/>
              </a:rPr>
              <a:t>t</a:t>
            </a:r>
            <a:endParaRPr lang="en-US" alt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 rot="16200000">
            <a:off x="-571499" y="1662112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smtClean="0">
                <a:solidFill>
                  <a:srgbClr val="000000"/>
                </a:solidFill>
                <a:latin typeface="Arial" charset="0"/>
              </a:rPr>
              <a:t>Void Ratio, 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 rot="16200000">
            <a:off x="3548063" y="1735137"/>
            <a:ext cx="172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smtClean="0">
                <a:solidFill>
                  <a:srgbClr val="000000"/>
                </a:solidFill>
                <a:latin typeface="Arial" charset="0"/>
              </a:rPr>
              <a:t>Void Ratio, e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1524000" y="685800"/>
            <a:ext cx="2438400" cy="2209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292225" y="962025"/>
            <a:ext cx="2397125" cy="2135188"/>
          </a:xfrm>
          <a:prstGeom prst="line">
            <a:avLst/>
          </a:prstGeom>
          <a:noFill/>
          <a:ln w="6032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4876800" y="3425825"/>
            <a:ext cx="3584575" cy="2670175"/>
          </a:xfrm>
          <a:prstGeom prst="line">
            <a:avLst/>
          </a:prstGeom>
          <a:noFill/>
          <a:ln w="666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V="1">
            <a:off x="4822825" y="6130925"/>
            <a:ext cx="3160713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5294313" y="1047750"/>
            <a:ext cx="2813050" cy="1960563"/>
          </a:xfrm>
          <a:custGeom>
            <a:avLst/>
            <a:gdLst>
              <a:gd name="T0" fmla="*/ 0 w 1584"/>
              <a:gd name="T1" fmla="*/ 0 h 1392"/>
              <a:gd name="T2" fmla="*/ 144 w 1584"/>
              <a:gd name="T3" fmla="*/ 336 h 1392"/>
              <a:gd name="T4" fmla="*/ 432 w 1584"/>
              <a:gd name="T5" fmla="*/ 672 h 1392"/>
              <a:gd name="T6" fmla="*/ 960 w 1584"/>
              <a:gd name="T7" fmla="*/ 1104 h 1392"/>
              <a:gd name="T8" fmla="*/ 1584 w 1584"/>
              <a:gd name="T9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4" h="1392">
                <a:moveTo>
                  <a:pt x="0" y="0"/>
                </a:moveTo>
                <a:cubicBezTo>
                  <a:pt x="36" y="112"/>
                  <a:pt x="72" y="224"/>
                  <a:pt x="144" y="336"/>
                </a:cubicBezTo>
                <a:cubicBezTo>
                  <a:pt x="216" y="448"/>
                  <a:pt x="296" y="544"/>
                  <a:pt x="432" y="672"/>
                </a:cubicBezTo>
                <a:cubicBezTo>
                  <a:pt x="568" y="800"/>
                  <a:pt x="768" y="984"/>
                  <a:pt x="960" y="1104"/>
                </a:cubicBezTo>
                <a:cubicBezTo>
                  <a:pt x="1152" y="1224"/>
                  <a:pt x="1368" y="1308"/>
                  <a:pt x="1584" y="1392"/>
                </a:cubicBezTo>
              </a:path>
            </a:pathLst>
          </a:custGeom>
          <a:noFill/>
          <a:ln w="44450" cap="flat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 rot="2420045">
            <a:off x="2628900" y="1411288"/>
            <a:ext cx="55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smtClean="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480050" y="709613"/>
            <a:ext cx="55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smtClean="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1981200" y="914400"/>
            <a:ext cx="457200" cy="0"/>
          </a:xfrm>
          <a:prstGeom prst="line">
            <a:avLst/>
          </a:prstGeom>
          <a:noFill/>
          <a:ln w="412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2416175" y="900113"/>
            <a:ext cx="0" cy="403225"/>
          </a:xfrm>
          <a:prstGeom prst="line">
            <a:avLst/>
          </a:prstGeom>
          <a:noFill/>
          <a:ln w="412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1985963" y="914400"/>
            <a:ext cx="434975" cy="379413"/>
          </a:xfrm>
          <a:prstGeom prst="line">
            <a:avLst/>
          </a:prstGeom>
          <a:noFill/>
          <a:ln w="412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2395538" y="863600"/>
            <a:ext cx="487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smtClean="0">
                <a:solidFill>
                  <a:srgbClr val="33CCFF"/>
                </a:solidFill>
                <a:latin typeface="Arial" charset="0"/>
              </a:rPr>
              <a:t>C</a:t>
            </a:r>
            <a:r>
              <a:rPr lang="en-US" altLang="en-US" sz="2000" baseline="-16000" smtClean="0">
                <a:solidFill>
                  <a:srgbClr val="33CCFF"/>
                </a:solidFill>
                <a:latin typeface="Arial" charset="0"/>
              </a:rPr>
              <a:t>C</a:t>
            </a: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8097838" y="3678238"/>
            <a:ext cx="346075" cy="63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 rot="-2288895">
            <a:off x="6737350" y="4024313"/>
            <a:ext cx="69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smtClean="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 rot="1138179">
            <a:off x="7143750" y="2778125"/>
            <a:ext cx="69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smtClean="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 rot="2283756">
            <a:off x="2846388" y="2716213"/>
            <a:ext cx="693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smtClean="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1220788" y="1535113"/>
            <a:ext cx="2247900" cy="9286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1219200" y="1828800"/>
            <a:ext cx="477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smtClean="0">
                <a:solidFill>
                  <a:srgbClr val="00CC00"/>
                </a:solidFill>
                <a:latin typeface="Arial" charset="0"/>
              </a:rPr>
              <a:t>C</a:t>
            </a:r>
            <a:r>
              <a:rPr lang="en-US" altLang="en-US" sz="2000" baseline="-16000" smtClean="0">
                <a:solidFill>
                  <a:srgbClr val="00CC00"/>
                </a:solidFill>
                <a:latin typeface="Arial" charset="0"/>
              </a:rPr>
              <a:t>S</a:t>
            </a:r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 rot="-1098905">
            <a:off x="5106988" y="935038"/>
            <a:ext cx="2695575" cy="1973262"/>
          </a:xfrm>
          <a:custGeom>
            <a:avLst/>
            <a:gdLst>
              <a:gd name="T0" fmla="*/ 0 w 2208"/>
              <a:gd name="T1" fmla="*/ 0 h 1208"/>
              <a:gd name="T2" fmla="*/ 192 w 2208"/>
              <a:gd name="T3" fmla="*/ 240 h 1208"/>
              <a:gd name="T4" fmla="*/ 624 w 2208"/>
              <a:gd name="T5" fmla="*/ 576 h 1208"/>
              <a:gd name="T6" fmla="*/ 1008 w 2208"/>
              <a:gd name="T7" fmla="*/ 768 h 1208"/>
              <a:gd name="T8" fmla="*/ 1584 w 2208"/>
              <a:gd name="T9" fmla="*/ 1008 h 1208"/>
              <a:gd name="T10" fmla="*/ 1968 w 2208"/>
              <a:gd name="T11" fmla="*/ 1152 h 1208"/>
              <a:gd name="T12" fmla="*/ 2160 w 2208"/>
              <a:gd name="T13" fmla="*/ 1200 h 1208"/>
              <a:gd name="T14" fmla="*/ 2208 w 2208"/>
              <a:gd name="T15" fmla="*/ 1200 h 1208"/>
              <a:gd name="T16" fmla="*/ 2160 w 2208"/>
              <a:gd name="T17" fmla="*/ 1200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8" h="1208">
                <a:moveTo>
                  <a:pt x="0" y="0"/>
                </a:moveTo>
                <a:cubicBezTo>
                  <a:pt x="44" y="72"/>
                  <a:pt x="88" y="144"/>
                  <a:pt x="192" y="240"/>
                </a:cubicBezTo>
                <a:cubicBezTo>
                  <a:pt x="296" y="336"/>
                  <a:pt x="488" y="488"/>
                  <a:pt x="624" y="576"/>
                </a:cubicBezTo>
                <a:cubicBezTo>
                  <a:pt x="760" y="664"/>
                  <a:pt x="848" y="696"/>
                  <a:pt x="1008" y="768"/>
                </a:cubicBezTo>
                <a:cubicBezTo>
                  <a:pt x="1168" y="840"/>
                  <a:pt x="1424" y="944"/>
                  <a:pt x="1584" y="1008"/>
                </a:cubicBezTo>
                <a:cubicBezTo>
                  <a:pt x="1744" y="1072"/>
                  <a:pt x="1872" y="1120"/>
                  <a:pt x="1968" y="1152"/>
                </a:cubicBezTo>
                <a:cubicBezTo>
                  <a:pt x="2064" y="1184"/>
                  <a:pt x="2120" y="1192"/>
                  <a:pt x="2160" y="1200"/>
                </a:cubicBezTo>
                <a:cubicBezTo>
                  <a:pt x="2200" y="1208"/>
                  <a:pt x="2208" y="1200"/>
                  <a:pt x="2208" y="1200"/>
                </a:cubicBezTo>
                <a:cubicBezTo>
                  <a:pt x="2208" y="1200"/>
                  <a:pt x="2184" y="1200"/>
                  <a:pt x="2160" y="1200"/>
                </a:cubicBezTo>
              </a:path>
            </a:pathLst>
          </a:custGeom>
          <a:noFill/>
          <a:ln w="44450" cap="flat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1698625" y="2143125"/>
            <a:ext cx="481013" cy="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V="1">
            <a:off x="1695450" y="1939925"/>
            <a:ext cx="0" cy="217488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1679575" y="1946275"/>
            <a:ext cx="514350" cy="201613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3498850" y="2524125"/>
            <a:ext cx="7938" cy="8302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>
            <a:off x="3638550" y="3176588"/>
            <a:ext cx="0" cy="27940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8020050" y="2497138"/>
            <a:ext cx="0" cy="36988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 flipH="1">
            <a:off x="7999413" y="3006725"/>
            <a:ext cx="22225" cy="31115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>
            <a:off x="8345488" y="5973763"/>
            <a:ext cx="0" cy="301625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3252788" y="3284538"/>
            <a:ext cx="500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smtClean="0">
                <a:solidFill>
                  <a:srgbClr val="333399"/>
                </a:solidFill>
                <a:latin typeface="Symbol" pitchFamily="18" charset="2"/>
              </a:rPr>
              <a:t>s</a:t>
            </a:r>
            <a:r>
              <a:rPr lang="en-US" altLang="en-US" sz="2000" baseline="-16000" smtClean="0">
                <a:solidFill>
                  <a:srgbClr val="333399"/>
                </a:solidFill>
                <a:latin typeface="Arial" charset="0"/>
              </a:rPr>
              <a:t>p</a:t>
            </a:r>
            <a:r>
              <a:rPr lang="en-US" altLang="en-US" sz="2000" smtClean="0">
                <a:solidFill>
                  <a:srgbClr val="333399"/>
                </a:solidFill>
                <a:latin typeface="Arial" charset="0"/>
              </a:rPr>
              <a:t>'</a:t>
            </a: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7956550" y="5622925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smtClean="0">
                <a:solidFill>
                  <a:srgbClr val="333399"/>
                </a:solidFill>
                <a:latin typeface="Symbol" pitchFamily="18" charset="2"/>
              </a:rPr>
              <a:t>s</a:t>
            </a:r>
            <a:r>
              <a:rPr lang="en-US" altLang="en-US" sz="2400" baseline="-16000" smtClean="0">
                <a:solidFill>
                  <a:srgbClr val="333399"/>
                </a:solidFill>
                <a:latin typeface="Arial" charset="0"/>
              </a:rPr>
              <a:t>p</a:t>
            </a:r>
            <a:r>
              <a:rPr lang="en-US" altLang="en-US" sz="2400" smtClean="0">
                <a:solidFill>
                  <a:srgbClr val="333399"/>
                </a:solidFill>
                <a:latin typeface="Arial" charset="0"/>
              </a:rPr>
              <a:t>'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5803900" y="2112963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smtClean="0">
                <a:solidFill>
                  <a:srgbClr val="00CC00"/>
                </a:solidFill>
                <a:latin typeface="Arial" charset="0"/>
              </a:rPr>
              <a:t>OC</a:t>
            </a: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341313" y="3895725"/>
            <a:ext cx="3605212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 smtClean="0">
                <a:solidFill>
                  <a:srgbClr val="D60093"/>
                </a:solidFill>
              </a:rPr>
              <a:t>Four Basic Stress Paths:</a:t>
            </a:r>
          </a:p>
          <a:p>
            <a:pPr algn="l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600" i="1" smtClean="0">
                <a:solidFill>
                  <a:srgbClr val="000000"/>
                </a:solidFill>
              </a:rPr>
              <a:t>1. Drained NC (decrease </a:t>
            </a:r>
            <a:r>
              <a:rPr lang="en-US" altLang="en-US" sz="1600" i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1600" i="1" smtClean="0">
                <a:solidFill>
                  <a:srgbClr val="000000"/>
                </a:solidFill>
              </a:rPr>
              <a:t>V/V</a:t>
            </a:r>
            <a:r>
              <a:rPr lang="en-US" altLang="en-US" sz="1600" i="1" baseline="-18000" smtClean="0">
                <a:solidFill>
                  <a:srgbClr val="000000"/>
                </a:solidFill>
              </a:rPr>
              <a:t>o</a:t>
            </a:r>
            <a:r>
              <a:rPr lang="en-US" altLang="en-US" sz="1600" i="1" smtClean="0">
                <a:solidFill>
                  <a:srgbClr val="000000"/>
                </a:solidFill>
              </a:rPr>
              <a:t>)</a:t>
            </a:r>
          </a:p>
          <a:p>
            <a:pPr algn="l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600" i="1" smtClean="0">
                <a:solidFill>
                  <a:srgbClr val="000000"/>
                </a:solidFill>
              </a:rPr>
              <a:t>2. Undrained NC (positive </a:t>
            </a:r>
            <a:r>
              <a:rPr lang="en-US" altLang="en-US" sz="1600" i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1600" i="1" smtClean="0">
                <a:solidFill>
                  <a:srgbClr val="000000"/>
                </a:solidFill>
              </a:rPr>
              <a:t>u)</a:t>
            </a:r>
          </a:p>
          <a:p>
            <a:pPr algn="l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600" i="1" smtClean="0">
                <a:solidFill>
                  <a:srgbClr val="000000"/>
                </a:solidFill>
              </a:rPr>
              <a:t>3. Undrained OC (negative </a:t>
            </a:r>
            <a:r>
              <a:rPr lang="en-US" altLang="en-US" sz="1600" i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1600" i="1" smtClean="0">
                <a:solidFill>
                  <a:srgbClr val="000000"/>
                </a:solidFill>
              </a:rPr>
              <a:t>u)</a:t>
            </a:r>
          </a:p>
          <a:p>
            <a:pPr algn="l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600" i="1" smtClean="0">
                <a:solidFill>
                  <a:srgbClr val="000000"/>
                </a:solidFill>
              </a:rPr>
              <a:t>4. Drained OC (increase </a:t>
            </a:r>
            <a:r>
              <a:rPr lang="en-US" altLang="en-US" sz="1600" i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1600" i="1" smtClean="0">
                <a:solidFill>
                  <a:srgbClr val="000000"/>
                </a:solidFill>
              </a:rPr>
              <a:t>V/V</a:t>
            </a:r>
            <a:r>
              <a:rPr lang="en-US" altLang="en-US" sz="1600" i="1" baseline="-18000" smtClean="0">
                <a:solidFill>
                  <a:srgbClr val="000000"/>
                </a:solidFill>
              </a:rPr>
              <a:t>o</a:t>
            </a:r>
            <a:r>
              <a:rPr lang="en-US" altLang="en-US" sz="1600" i="1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5468938" y="6213475"/>
            <a:ext cx="2495550" cy="7938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21" name="Freeform 49"/>
          <p:cNvSpPr>
            <a:spLocks/>
          </p:cNvSpPr>
          <p:nvPr/>
        </p:nvSpPr>
        <p:spPr bwMode="auto">
          <a:xfrm>
            <a:off x="5365750" y="788988"/>
            <a:ext cx="3505200" cy="1917700"/>
          </a:xfrm>
          <a:custGeom>
            <a:avLst/>
            <a:gdLst>
              <a:gd name="T0" fmla="*/ 0 w 2208"/>
              <a:gd name="T1" fmla="*/ 0 h 1208"/>
              <a:gd name="T2" fmla="*/ 192 w 2208"/>
              <a:gd name="T3" fmla="*/ 240 h 1208"/>
              <a:gd name="T4" fmla="*/ 624 w 2208"/>
              <a:gd name="T5" fmla="*/ 576 h 1208"/>
              <a:gd name="T6" fmla="*/ 1008 w 2208"/>
              <a:gd name="T7" fmla="*/ 768 h 1208"/>
              <a:gd name="T8" fmla="*/ 1584 w 2208"/>
              <a:gd name="T9" fmla="*/ 1008 h 1208"/>
              <a:gd name="T10" fmla="*/ 1968 w 2208"/>
              <a:gd name="T11" fmla="*/ 1152 h 1208"/>
              <a:gd name="T12" fmla="*/ 2160 w 2208"/>
              <a:gd name="T13" fmla="*/ 1200 h 1208"/>
              <a:gd name="T14" fmla="*/ 2208 w 2208"/>
              <a:gd name="T15" fmla="*/ 1200 h 1208"/>
              <a:gd name="T16" fmla="*/ 2160 w 2208"/>
              <a:gd name="T17" fmla="*/ 1200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8" h="1208">
                <a:moveTo>
                  <a:pt x="0" y="0"/>
                </a:moveTo>
                <a:cubicBezTo>
                  <a:pt x="44" y="72"/>
                  <a:pt x="88" y="144"/>
                  <a:pt x="192" y="240"/>
                </a:cubicBezTo>
                <a:cubicBezTo>
                  <a:pt x="296" y="336"/>
                  <a:pt x="488" y="488"/>
                  <a:pt x="624" y="576"/>
                </a:cubicBezTo>
                <a:cubicBezTo>
                  <a:pt x="760" y="664"/>
                  <a:pt x="848" y="696"/>
                  <a:pt x="1008" y="768"/>
                </a:cubicBezTo>
                <a:cubicBezTo>
                  <a:pt x="1168" y="840"/>
                  <a:pt x="1424" y="944"/>
                  <a:pt x="1584" y="1008"/>
                </a:cubicBezTo>
                <a:cubicBezTo>
                  <a:pt x="1744" y="1072"/>
                  <a:pt x="1872" y="1120"/>
                  <a:pt x="1968" y="1152"/>
                </a:cubicBezTo>
                <a:cubicBezTo>
                  <a:pt x="2064" y="1184"/>
                  <a:pt x="2120" y="1192"/>
                  <a:pt x="2160" y="1200"/>
                </a:cubicBezTo>
                <a:cubicBezTo>
                  <a:pt x="2200" y="1208"/>
                  <a:pt x="2208" y="1200"/>
                  <a:pt x="2208" y="1200"/>
                </a:cubicBezTo>
                <a:cubicBezTo>
                  <a:pt x="2208" y="1200"/>
                  <a:pt x="2184" y="1200"/>
                  <a:pt x="2160" y="1200"/>
                </a:cubicBezTo>
              </a:path>
            </a:pathLst>
          </a:custGeom>
          <a:noFill/>
          <a:ln w="44450" cap="flat">
            <a:solidFill>
              <a:srgbClr val="33CC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8418513" y="3302000"/>
            <a:ext cx="41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altLang="en-US" sz="2400" smtClean="0">
                <a:solidFill>
                  <a:srgbClr val="FF0000"/>
                </a:solidFill>
                <a:latin typeface="Arial" charset="0"/>
              </a:rPr>
              <a:t>'</a:t>
            </a:r>
          </a:p>
        </p:txBody>
      </p:sp>
      <p:sp>
        <p:nvSpPr>
          <p:cNvPr id="3124" name="Oval 52"/>
          <p:cNvSpPr>
            <a:spLocks noChangeArrowheads="1"/>
          </p:cNvSpPr>
          <p:nvPr/>
        </p:nvSpPr>
        <p:spPr bwMode="auto">
          <a:xfrm>
            <a:off x="7885113" y="6056313"/>
            <a:ext cx="179387" cy="160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1084263" y="2479675"/>
            <a:ext cx="7389812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 flipH="1">
            <a:off x="1397000" y="922338"/>
            <a:ext cx="103188" cy="265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 flipH="1">
            <a:off x="1333500" y="879475"/>
            <a:ext cx="103188" cy="2651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 flipH="1">
            <a:off x="1557338" y="612775"/>
            <a:ext cx="74612" cy="20955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 flipH="1">
            <a:off x="1606550" y="663575"/>
            <a:ext cx="84138" cy="23653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611188" y="2297113"/>
            <a:ext cx="56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smtClean="0">
                <a:solidFill>
                  <a:srgbClr val="33CCFF"/>
                </a:solidFill>
                <a:latin typeface="Arial" charset="0"/>
              </a:rPr>
              <a:t>e</a:t>
            </a:r>
            <a:r>
              <a:rPr lang="en-US" altLang="en-US" sz="2000" baseline="-18000" smtClean="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123" name="Oval 51"/>
          <p:cNvSpPr>
            <a:spLocks noChangeArrowheads="1"/>
          </p:cNvSpPr>
          <p:nvPr/>
        </p:nvSpPr>
        <p:spPr bwMode="auto">
          <a:xfrm>
            <a:off x="7942263" y="2379663"/>
            <a:ext cx="141287" cy="150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 flipH="1">
            <a:off x="3025775" y="2470150"/>
            <a:ext cx="387350" cy="0"/>
          </a:xfrm>
          <a:prstGeom prst="line">
            <a:avLst/>
          </a:prstGeom>
          <a:noFill/>
          <a:ln w="41275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32" name="Line 60"/>
          <p:cNvSpPr>
            <a:spLocks noChangeShapeType="1"/>
          </p:cNvSpPr>
          <p:nvPr/>
        </p:nvSpPr>
        <p:spPr bwMode="auto">
          <a:xfrm flipH="1">
            <a:off x="6818313" y="2482850"/>
            <a:ext cx="1131887" cy="0"/>
          </a:xfrm>
          <a:prstGeom prst="line">
            <a:avLst/>
          </a:prstGeom>
          <a:noFill/>
          <a:ln w="44450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33" name="Line 61"/>
          <p:cNvSpPr>
            <a:spLocks noChangeShapeType="1"/>
          </p:cNvSpPr>
          <p:nvPr/>
        </p:nvSpPr>
        <p:spPr bwMode="auto">
          <a:xfrm flipV="1">
            <a:off x="7961313" y="3783013"/>
            <a:ext cx="17462" cy="2270125"/>
          </a:xfrm>
          <a:prstGeom prst="line">
            <a:avLst/>
          </a:prstGeom>
          <a:noFill/>
          <a:ln w="44450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34" name="Line 62"/>
          <p:cNvSpPr>
            <a:spLocks noChangeShapeType="1"/>
          </p:cNvSpPr>
          <p:nvPr/>
        </p:nvSpPr>
        <p:spPr bwMode="auto">
          <a:xfrm>
            <a:off x="936625" y="1831975"/>
            <a:ext cx="5072063" cy="95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auto">
          <a:xfrm flipH="1">
            <a:off x="6769100" y="2514600"/>
            <a:ext cx="0" cy="216693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auto">
          <a:xfrm flipH="1">
            <a:off x="5856288" y="1857375"/>
            <a:ext cx="9525" cy="36290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37" name="Line 65"/>
          <p:cNvSpPr>
            <a:spLocks noChangeShapeType="1"/>
          </p:cNvSpPr>
          <p:nvPr/>
        </p:nvSpPr>
        <p:spPr bwMode="auto">
          <a:xfrm flipH="1">
            <a:off x="5400675" y="1336675"/>
            <a:ext cx="9525" cy="487203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38" name="Line 66"/>
          <p:cNvSpPr>
            <a:spLocks noChangeShapeType="1"/>
          </p:cNvSpPr>
          <p:nvPr/>
        </p:nvSpPr>
        <p:spPr bwMode="auto">
          <a:xfrm flipH="1">
            <a:off x="1846263" y="1298575"/>
            <a:ext cx="9525" cy="20447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 flipH="1">
            <a:off x="2263775" y="1773238"/>
            <a:ext cx="9525" cy="158273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>
            <a:off x="1870075" y="1812925"/>
            <a:ext cx="376238" cy="9525"/>
          </a:xfrm>
          <a:prstGeom prst="line">
            <a:avLst/>
          </a:prstGeom>
          <a:noFill/>
          <a:ln w="41275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41" name="Line 69"/>
          <p:cNvSpPr>
            <a:spLocks noChangeShapeType="1"/>
          </p:cNvSpPr>
          <p:nvPr/>
        </p:nvSpPr>
        <p:spPr bwMode="auto">
          <a:xfrm flipV="1">
            <a:off x="1835150" y="1428750"/>
            <a:ext cx="0" cy="358775"/>
          </a:xfrm>
          <a:prstGeom prst="line">
            <a:avLst/>
          </a:prstGeom>
          <a:noFill/>
          <a:ln w="41275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auto">
          <a:xfrm flipV="1">
            <a:off x="5419725" y="1403350"/>
            <a:ext cx="0" cy="406400"/>
          </a:xfrm>
          <a:prstGeom prst="line">
            <a:avLst/>
          </a:prstGeom>
          <a:noFill/>
          <a:ln w="41275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>
            <a:off x="5456238" y="1825625"/>
            <a:ext cx="404812" cy="9525"/>
          </a:xfrm>
          <a:prstGeom prst="line">
            <a:avLst/>
          </a:prstGeom>
          <a:noFill/>
          <a:ln w="41275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45" name="Line 73"/>
          <p:cNvSpPr>
            <a:spLocks noChangeShapeType="1"/>
          </p:cNvSpPr>
          <p:nvPr/>
        </p:nvSpPr>
        <p:spPr bwMode="auto">
          <a:xfrm>
            <a:off x="7996238" y="2549525"/>
            <a:ext cx="0" cy="414338"/>
          </a:xfrm>
          <a:prstGeom prst="line">
            <a:avLst/>
          </a:prstGeom>
          <a:noFill/>
          <a:ln w="41275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46" name="Line 74"/>
          <p:cNvSpPr>
            <a:spLocks noChangeShapeType="1"/>
          </p:cNvSpPr>
          <p:nvPr/>
        </p:nvSpPr>
        <p:spPr bwMode="auto">
          <a:xfrm>
            <a:off x="3455988" y="2522538"/>
            <a:ext cx="9525" cy="368300"/>
          </a:xfrm>
          <a:prstGeom prst="line">
            <a:avLst/>
          </a:prstGeom>
          <a:noFill/>
          <a:ln w="41275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22" name="Oval 50"/>
          <p:cNvSpPr>
            <a:spLocks noChangeArrowheads="1"/>
          </p:cNvSpPr>
          <p:nvPr/>
        </p:nvSpPr>
        <p:spPr bwMode="auto">
          <a:xfrm>
            <a:off x="3414713" y="2403475"/>
            <a:ext cx="149225" cy="160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47" name="Oval 75"/>
          <p:cNvSpPr>
            <a:spLocks noChangeArrowheads="1"/>
          </p:cNvSpPr>
          <p:nvPr/>
        </p:nvSpPr>
        <p:spPr bwMode="auto">
          <a:xfrm>
            <a:off x="1758950" y="1727200"/>
            <a:ext cx="149225" cy="160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48" name="Oval 76"/>
          <p:cNvSpPr>
            <a:spLocks noChangeArrowheads="1"/>
          </p:cNvSpPr>
          <p:nvPr/>
        </p:nvSpPr>
        <p:spPr bwMode="auto">
          <a:xfrm>
            <a:off x="5341938" y="1746250"/>
            <a:ext cx="149225" cy="160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49" name="Text Box 77"/>
          <p:cNvSpPr txBox="1">
            <a:spLocks noChangeArrowheads="1"/>
          </p:cNvSpPr>
          <p:nvPr/>
        </p:nvSpPr>
        <p:spPr bwMode="auto">
          <a:xfrm rot="1417361">
            <a:off x="6248400" y="1657350"/>
            <a:ext cx="150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i="1" smtClean="0">
                <a:solidFill>
                  <a:srgbClr val="33CCFF"/>
                </a:solidFill>
                <a:latin typeface="Arial" charset="0"/>
              </a:rPr>
              <a:t>consolidation</a:t>
            </a:r>
          </a:p>
        </p:txBody>
      </p:sp>
      <p:sp>
        <p:nvSpPr>
          <p:cNvPr id="3150" name="Text Box 78"/>
          <p:cNvSpPr txBox="1">
            <a:spLocks noChangeArrowheads="1"/>
          </p:cNvSpPr>
          <p:nvPr/>
        </p:nvSpPr>
        <p:spPr bwMode="auto">
          <a:xfrm rot="510347">
            <a:off x="6299200" y="1943100"/>
            <a:ext cx="98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i="1" smtClean="0">
                <a:solidFill>
                  <a:srgbClr val="00CC00"/>
                </a:solidFill>
                <a:latin typeface="Arial" charset="0"/>
              </a:rPr>
              <a:t>swelling</a:t>
            </a:r>
          </a:p>
        </p:txBody>
      </p:sp>
      <p:sp>
        <p:nvSpPr>
          <p:cNvPr id="3151" name="Text Box 79"/>
          <p:cNvSpPr txBox="1">
            <a:spLocks noChangeArrowheads="1"/>
          </p:cNvSpPr>
          <p:nvPr/>
        </p:nvSpPr>
        <p:spPr bwMode="auto">
          <a:xfrm>
            <a:off x="596900" y="1649413"/>
            <a:ext cx="573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smtClean="0">
                <a:solidFill>
                  <a:srgbClr val="00CC00"/>
                </a:solidFill>
                <a:latin typeface="Arial" charset="0"/>
              </a:rPr>
              <a:t>e</a:t>
            </a:r>
            <a:r>
              <a:rPr lang="en-US" altLang="en-US" sz="2000" baseline="-18000" smtClean="0">
                <a:solidFill>
                  <a:srgbClr val="00CC00"/>
                </a:solidFill>
                <a:latin typeface="Arial" charset="0"/>
              </a:rPr>
              <a:t>OC</a:t>
            </a:r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 flipH="1">
            <a:off x="6362700" y="2225675"/>
            <a:ext cx="0" cy="38449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55" name="Freeform 83"/>
          <p:cNvSpPr>
            <a:spLocks/>
          </p:cNvSpPr>
          <p:nvPr/>
        </p:nvSpPr>
        <p:spPr bwMode="auto">
          <a:xfrm>
            <a:off x="4930775" y="4984750"/>
            <a:ext cx="2941638" cy="1095375"/>
          </a:xfrm>
          <a:custGeom>
            <a:avLst/>
            <a:gdLst>
              <a:gd name="T0" fmla="*/ 1936 w 1937"/>
              <a:gd name="T1" fmla="*/ 730 h 736"/>
              <a:gd name="T2" fmla="*/ 1871 w 1937"/>
              <a:gd name="T3" fmla="*/ 374 h 736"/>
              <a:gd name="T4" fmla="*/ 1538 w 1937"/>
              <a:gd name="T5" fmla="*/ 124 h 736"/>
              <a:gd name="T6" fmla="*/ 944 w 1937"/>
              <a:gd name="T7" fmla="*/ 24 h 736"/>
              <a:gd name="T8" fmla="*/ 440 w 1937"/>
              <a:gd name="T9" fmla="*/ 267 h 736"/>
              <a:gd name="T10" fmla="*/ 95 w 1937"/>
              <a:gd name="T11" fmla="*/ 588 h 736"/>
              <a:gd name="T12" fmla="*/ 0 w 1937"/>
              <a:gd name="T13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7" h="736">
                <a:moveTo>
                  <a:pt x="1936" y="730"/>
                </a:moveTo>
                <a:cubicBezTo>
                  <a:pt x="1936" y="602"/>
                  <a:pt x="1937" y="475"/>
                  <a:pt x="1871" y="374"/>
                </a:cubicBezTo>
                <a:cubicBezTo>
                  <a:pt x="1805" y="273"/>
                  <a:pt x="1692" y="182"/>
                  <a:pt x="1538" y="124"/>
                </a:cubicBezTo>
                <a:cubicBezTo>
                  <a:pt x="1384" y="66"/>
                  <a:pt x="1127" y="0"/>
                  <a:pt x="944" y="24"/>
                </a:cubicBezTo>
                <a:cubicBezTo>
                  <a:pt x="761" y="48"/>
                  <a:pt x="581" y="173"/>
                  <a:pt x="440" y="267"/>
                </a:cubicBezTo>
                <a:cubicBezTo>
                  <a:pt x="299" y="361"/>
                  <a:pt x="168" y="510"/>
                  <a:pt x="95" y="588"/>
                </a:cubicBezTo>
                <a:cubicBezTo>
                  <a:pt x="22" y="666"/>
                  <a:pt x="11" y="701"/>
                  <a:pt x="0" y="736"/>
                </a:cubicBezTo>
              </a:path>
            </a:pathLst>
          </a:custGeom>
          <a:noFill/>
          <a:ln w="69850" cap="rnd">
            <a:solidFill>
              <a:srgbClr val="FF99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57" name="Freeform 85"/>
          <p:cNvSpPr>
            <a:spLocks/>
          </p:cNvSpPr>
          <p:nvPr/>
        </p:nvSpPr>
        <p:spPr bwMode="auto">
          <a:xfrm>
            <a:off x="6786563" y="4703763"/>
            <a:ext cx="1169987" cy="1338262"/>
          </a:xfrm>
          <a:custGeom>
            <a:avLst/>
            <a:gdLst>
              <a:gd name="T0" fmla="*/ 725 w 737"/>
              <a:gd name="T1" fmla="*/ 843 h 843"/>
              <a:gd name="T2" fmla="*/ 713 w 737"/>
              <a:gd name="T3" fmla="*/ 624 h 843"/>
              <a:gd name="T4" fmla="*/ 582 w 737"/>
              <a:gd name="T5" fmla="*/ 398 h 843"/>
              <a:gd name="T6" fmla="*/ 309 w 737"/>
              <a:gd name="T7" fmla="*/ 155 h 843"/>
              <a:gd name="T8" fmla="*/ 0 w 737"/>
              <a:gd name="T9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" h="843">
                <a:moveTo>
                  <a:pt x="725" y="843"/>
                </a:moveTo>
                <a:cubicBezTo>
                  <a:pt x="731" y="770"/>
                  <a:pt x="737" y="698"/>
                  <a:pt x="713" y="624"/>
                </a:cubicBezTo>
                <a:cubicBezTo>
                  <a:pt x="689" y="550"/>
                  <a:pt x="649" y="476"/>
                  <a:pt x="582" y="398"/>
                </a:cubicBezTo>
                <a:cubicBezTo>
                  <a:pt x="515" y="320"/>
                  <a:pt x="406" y="221"/>
                  <a:pt x="309" y="155"/>
                </a:cubicBezTo>
                <a:cubicBezTo>
                  <a:pt x="212" y="89"/>
                  <a:pt x="106" y="44"/>
                  <a:pt x="0" y="0"/>
                </a:cubicBezTo>
              </a:path>
            </a:pathLst>
          </a:custGeom>
          <a:noFill/>
          <a:ln w="4445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58" name="Freeform 86"/>
          <p:cNvSpPr>
            <a:spLocks/>
          </p:cNvSpPr>
          <p:nvPr/>
        </p:nvSpPr>
        <p:spPr bwMode="auto">
          <a:xfrm>
            <a:off x="5402263" y="5287963"/>
            <a:ext cx="442912" cy="820737"/>
          </a:xfrm>
          <a:custGeom>
            <a:avLst/>
            <a:gdLst>
              <a:gd name="T0" fmla="*/ 0 w 279"/>
              <a:gd name="T1" fmla="*/ 517 h 517"/>
              <a:gd name="T2" fmla="*/ 11 w 279"/>
              <a:gd name="T3" fmla="*/ 333 h 517"/>
              <a:gd name="T4" fmla="*/ 65 w 279"/>
              <a:gd name="T5" fmla="*/ 143 h 517"/>
              <a:gd name="T6" fmla="*/ 166 w 279"/>
              <a:gd name="T7" fmla="*/ 54 h 517"/>
              <a:gd name="T8" fmla="*/ 279 w 279"/>
              <a:gd name="T9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517">
                <a:moveTo>
                  <a:pt x="0" y="517"/>
                </a:moveTo>
                <a:cubicBezTo>
                  <a:pt x="0" y="456"/>
                  <a:pt x="0" y="395"/>
                  <a:pt x="11" y="333"/>
                </a:cubicBezTo>
                <a:cubicBezTo>
                  <a:pt x="22" y="271"/>
                  <a:pt x="39" y="189"/>
                  <a:pt x="65" y="143"/>
                </a:cubicBezTo>
                <a:cubicBezTo>
                  <a:pt x="91" y="97"/>
                  <a:pt x="130" y="78"/>
                  <a:pt x="166" y="54"/>
                </a:cubicBezTo>
                <a:cubicBezTo>
                  <a:pt x="202" y="30"/>
                  <a:pt x="261" y="9"/>
                  <a:pt x="279" y="0"/>
                </a:cubicBezTo>
              </a:path>
            </a:pathLst>
          </a:custGeom>
          <a:noFill/>
          <a:ln w="41275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59" name="Oval 87"/>
          <p:cNvSpPr>
            <a:spLocks noChangeArrowheads="1"/>
          </p:cNvSpPr>
          <p:nvPr/>
        </p:nvSpPr>
        <p:spPr bwMode="auto">
          <a:xfrm>
            <a:off x="5308600" y="6094413"/>
            <a:ext cx="149225" cy="160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44" name="Line 72"/>
          <p:cNvSpPr>
            <a:spLocks noChangeShapeType="1"/>
          </p:cNvSpPr>
          <p:nvPr/>
        </p:nvSpPr>
        <p:spPr bwMode="auto">
          <a:xfrm flipH="1" flipV="1">
            <a:off x="5365750" y="5602288"/>
            <a:ext cx="0" cy="566737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60" name="Text Box 88"/>
          <p:cNvSpPr txBox="1">
            <a:spLocks noChangeArrowheads="1"/>
          </p:cNvSpPr>
          <p:nvPr/>
        </p:nvSpPr>
        <p:spPr bwMode="auto">
          <a:xfrm>
            <a:off x="8050213" y="4618038"/>
            <a:ext cx="279400" cy="2698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000" smtClean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3164" name="Text Box 92"/>
          <p:cNvSpPr txBox="1">
            <a:spLocks noChangeArrowheads="1"/>
          </p:cNvSpPr>
          <p:nvPr/>
        </p:nvSpPr>
        <p:spPr bwMode="auto">
          <a:xfrm>
            <a:off x="7232650" y="4622800"/>
            <a:ext cx="279400" cy="2698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000" smtClean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165" name="Text Box 93"/>
          <p:cNvSpPr txBox="1">
            <a:spLocks noChangeArrowheads="1"/>
          </p:cNvSpPr>
          <p:nvPr/>
        </p:nvSpPr>
        <p:spPr bwMode="auto">
          <a:xfrm>
            <a:off x="5727700" y="5475288"/>
            <a:ext cx="279400" cy="2698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000" smtClean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3166" name="Text Box 94"/>
          <p:cNvSpPr txBox="1">
            <a:spLocks noChangeArrowheads="1"/>
          </p:cNvSpPr>
          <p:nvPr/>
        </p:nvSpPr>
        <p:spPr bwMode="auto">
          <a:xfrm>
            <a:off x="5503863" y="5808663"/>
            <a:ext cx="279400" cy="2698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000" smtClean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3167" name="Text Box 95"/>
          <p:cNvSpPr txBox="1">
            <a:spLocks noChangeArrowheads="1"/>
          </p:cNvSpPr>
          <p:nvPr/>
        </p:nvSpPr>
        <p:spPr bwMode="auto">
          <a:xfrm>
            <a:off x="6326188" y="5129213"/>
            <a:ext cx="8842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 smtClean="0">
                <a:solidFill>
                  <a:srgbClr val="000000"/>
                </a:solidFill>
                <a:latin typeface="Arial" charset="0"/>
              </a:rPr>
              <a:t>Yield</a:t>
            </a:r>
          </a:p>
          <a:p>
            <a:r>
              <a:rPr lang="en-US" altLang="en-US" sz="1600" b="0" smtClean="0">
                <a:solidFill>
                  <a:srgbClr val="000000"/>
                </a:solidFill>
                <a:latin typeface="Arial" charset="0"/>
              </a:rPr>
              <a:t>Surface</a:t>
            </a:r>
          </a:p>
        </p:txBody>
      </p:sp>
      <p:sp>
        <p:nvSpPr>
          <p:cNvPr id="3168" name="Line 96"/>
          <p:cNvSpPr>
            <a:spLocks noChangeShapeType="1"/>
          </p:cNvSpPr>
          <p:nvPr/>
        </p:nvSpPr>
        <p:spPr bwMode="auto">
          <a:xfrm flipV="1">
            <a:off x="7031038" y="5164138"/>
            <a:ext cx="179387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69" name="Text Box 97"/>
          <p:cNvSpPr txBox="1">
            <a:spLocks noChangeArrowheads="1"/>
          </p:cNvSpPr>
          <p:nvPr/>
        </p:nvSpPr>
        <p:spPr bwMode="auto">
          <a:xfrm>
            <a:off x="4668838" y="1174750"/>
            <a:ext cx="8715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smtClean="0">
                <a:solidFill>
                  <a:srgbClr val="000000"/>
                </a:solidFill>
                <a:latin typeface="Arial" charset="0"/>
              </a:rPr>
              <a:t>dilative </a:t>
            </a:r>
          </a:p>
        </p:txBody>
      </p:sp>
      <p:sp>
        <p:nvSpPr>
          <p:cNvPr id="3170" name="Text Box 98"/>
          <p:cNvSpPr txBox="1">
            <a:spLocks noChangeArrowheads="1"/>
          </p:cNvSpPr>
          <p:nvPr/>
        </p:nvSpPr>
        <p:spPr bwMode="auto">
          <a:xfrm>
            <a:off x="8148638" y="2679700"/>
            <a:ext cx="995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smtClean="0">
                <a:solidFill>
                  <a:srgbClr val="000000"/>
                </a:solidFill>
                <a:latin typeface="Arial" charset="0"/>
              </a:rPr>
              <a:t>contractive</a:t>
            </a:r>
          </a:p>
        </p:txBody>
      </p:sp>
      <p:sp>
        <p:nvSpPr>
          <p:cNvPr id="3171" name="Line 99"/>
          <p:cNvSpPr>
            <a:spLocks noChangeShapeType="1"/>
          </p:cNvSpPr>
          <p:nvPr/>
        </p:nvSpPr>
        <p:spPr bwMode="auto">
          <a:xfrm flipH="1" flipV="1">
            <a:off x="8069263" y="2647950"/>
            <a:ext cx="15081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2" name="Line 100"/>
          <p:cNvSpPr>
            <a:spLocks noChangeShapeType="1"/>
          </p:cNvSpPr>
          <p:nvPr/>
        </p:nvSpPr>
        <p:spPr bwMode="auto">
          <a:xfrm>
            <a:off x="5056188" y="1416050"/>
            <a:ext cx="234950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3" name="Oval 101"/>
          <p:cNvSpPr>
            <a:spLocks noChangeArrowheads="1"/>
          </p:cNvSpPr>
          <p:nvPr/>
        </p:nvSpPr>
        <p:spPr bwMode="auto">
          <a:xfrm>
            <a:off x="7947025" y="2921000"/>
            <a:ext cx="112713" cy="936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" name="Oval 102"/>
          <p:cNvSpPr>
            <a:spLocks noChangeArrowheads="1"/>
          </p:cNvSpPr>
          <p:nvPr/>
        </p:nvSpPr>
        <p:spPr bwMode="auto">
          <a:xfrm>
            <a:off x="7923213" y="3716338"/>
            <a:ext cx="112712" cy="936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" name="Oval 103"/>
          <p:cNvSpPr>
            <a:spLocks noChangeArrowheads="1"/>
          </p:cNvSpPr>
          <p:nvPr/>
        </p:nvSpPr>
        <p:spPr bwMode="auto">
          <a:xfrm>
            <a:off x="6724650" y="2425700"/>
            <a:ext cx="112713" cy="936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6" name="Oval 104"/>
          <p:cNvSpPr>
            <a:spLocks noChangeArrowheads="1"/>
          </p:cNvSpPr>
          <p:nvPr/>
        </p:nvSpPr>
        <p:spPr bwMode="auto">
          <a:xfrm>
            <a:off x="6691313" y="4624388"/>
            <a:ext cx="112712" cy="936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7" name="Oval 105"/>
          <p:cNvSpPr>
            <a:spLocks noChangeArrowheads="1"/>
          </p:cNvSpPr>
          <p:nvPr/>
        </p:nvSpPr>
        <p:spPr bwMode="auto">
          <a:xfrm>
            <a:off x="5805488" y="1778000"/>
            <a:ext cx="112712" cy="936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8" name="Oval 106"/>
          <p:cNvSpPr>
            <a:spLocks noChangeArrowheads="1"/>
          </p:cNvSpPr>
          <p:nvPr/>
        </p:nvSpPr>
        <p:spPr bwMode="auto">
          <a:xfrm>
            <a:off x="5786438" y="5199063"/>
            <a:ext cx="112712" cy="936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9" name="Oval 107"/>
          <p:cNvSpPr>
            <a:spLocks noChangeArrowheads="1"/>
          </p:cNvSpPr>
          <p:nvPr/>
        </p:nvSpPr>
        <p:spPr bwMode="auto">
          <a:xfrm>
            <a:off x="5305425" y="5529263"/>
            <a:ext cx="112713" cy="936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0" name="Oval 108"/>
          <p:cNvSpPr>
            <a:spLocks noChangeArrowheads="1"/>
          </p:cNvSpPr>
          <p:nvPr/>
        </p:nvSpPr>
        <p:spPr bwMode="auto">
          <a:xfrm>
            <a:off x="5368925" y="1325563"/>
            <a:ext cx="112713" cy="936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1" name="Oval 109"/>
          <p:cNvSpPr>
            <a:spLocks noChangeArrowheads="1"/>
          </p:cNvSpPr>
          <p:nvPr/>
        </p:nvSpPr>
        <p:spPr bwMode="auto">
          <a:xfrm>
            <a:off x="3408363" y="2862263"/>
            <a:ext cx="112712" cy="936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2" name="Oval 110"/>
          <p:cNvSpPr>
            <a:spLocks noChangeArrowheads="1"/>
          </p:cNvSpPr>
          <p:nvPr/>
        </p:nvSpPr>
        <p:spPr bwMode="auto">
          <a:xfrm>
            <a:off x="2928938" y="2438400"/>
            <a:ext cx="112712" cy="936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3" name="Oval 111"/>
          <p:cNvSpPr>
            <a:spLocks noChangeArrowheads="1"/>
          </p:cNvSpPr>
          <p:nvPr/>
        </p:nvSpPr>
        <p:spPr bwMode="auto">
          <a:xfrm>
            <a:off x="2225675" y="1790700"/>
            <a:ext cx="112713" cy="936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4" name="Oval 112"/>
          <p:cNvSpPr>
            <a:spLocks noChangeArrowheads="1"/>
          </p:cNvSpPr>
          <p:nvPr/>
        </p:nvSpPr>
        <p:spPr bwMode="auto">
          <a:xfrm>
            <a:off x="1785938" y="1379538"/>
            <a:ext cx="112712" cy="936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5" name="Line 113"/>
          <p:cNvSpPr>
            <a:spLocks noChangeShapeType="1"/>
          </p:cNvSpPr>
          <p:nvPr/>
        </p:nvSpPr>
        <p:spPr bwMode="auto">
          <a:xfrm>
            <a:off x="4730750" y="4665663"/>
            <a:ext cx="1930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6" name="Line 114"/>
          <p:cNvSpPr>
            <a:spLocks noChangeShapeType="1"/>
          </p:cNvSpPr>
          <p:nvPr/>
        </p:nvSpPr>
        <p:spPr bwMode="auto">
          <a:xfrm>
            <a:off x="4714875" y="3773488"/>
            <a:ext cx="32321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7" name="Line 115"/>
          <p:cNvSpPr>
            <a:spLocks noChangeShapeType="1"/>
          </p:cNvSpPr>
          <p:nvPr/>
        </p:nvSpPr>
        <p:spPr bwMode="auto">
          <a:xfrm>
            <a:off x="4686300" y="5245100"/>
            <a:ext cx="10922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8" name="Line 116"/>
          <p:cNvSpPr>
            <a:spLocks noChangeShapeType="1"/>
          </p:cNvSpPr>
          <p:nvPr/>
        </p:nvSpPr>
        <p:spPr bwMode="auto">
          <a:xfrm>
            <a:off x="4699000" y="5568950"/>
            <a:ext cx="658813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9" name="Text Box 117"/>
          <p:cNvSpPr txBox="1">
            <a:spLocks noChangeArrowheads="1"/>
          </p:cNvSpPr>
          <p:nvPr/>
        </p:nvSpPr>
        <p:spPr bwMode="auto">
          <a:xfrm>
            <a:off x="7280275" y="2465388"/>
            <a:ext cx="460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smtClean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altLang="en-US" sz="120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1200" smtClean="0">
                <a:solidFill>
                  <a:srgbClr val="000000"/>
                </a:solidFill>
                <a:latin typeface="Arial" charset="0"/>
              </a:rPr>
              <a:t>u</a:t>
            </a:r>
          </a:p>
        </p:txBody>
      </p:sp>
      <p:sp>
        <p:nvSpPr>
          <p:cNvPr id="3190" name="Text Box 118"/>
          <p:cNvSpPr txBox="1">
            <a:spLocks noChangeArrowheads="1"/>
          </p:cNvSpPr>
          <p:nvPr/>
        </p:nvSpPr>
        <p:spPr bwMode="auto">
          <a:xfrm>
            <a:off x="5378450" y="1903413"/>
            <a:ext cx="422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120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1200" smtClean="0">
                <a:solidFill>
                  <a:srgbClr val="000000"/>
                </a:solidFill>
                <a:latin typeface="Arial" charset="0"/>
              </a:rPr>
              <a:t>u</a:t>
            </a:r>
          </a:p>
        </p:txBody>
      </p:sp>
      <p:sp>
        <p:nvSpPr>
          <p:cNvPr id="3191" name="Rectangle 119"/>
          <p:cNvSpPr>
            <a:spLocks noChangeArrowheads="1"/>
          </p:cNvSpPr>
          <p:nvPr/>
        </p:nvSpPr>
        <p:spPr bwMode="auto">
          <a:xfrm>
            <a:off x="6305550" y="2159000"/>
            <a:ext cx="107950" cy="112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3" name="Rectangle 121"/>
          <p:cNvSpPr>
            <a:spLocks noChangeArrowheads="1"/>
          </p:cNvSpPr>
          <p:nvPr/>
        </p:nvSpPr>
        <p:spPr bwMode="auto">
          <a:xfrm>
            <a:off x="6289675" y="4943475"/>
            <a:ext cx="127000" cy="1222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4" name="Text Box 122"/>
          <p:cNvSpPr txBox="1">
            <a:spLocks noChangeArrowheads="1"/>
          </p:cNvSpPr>
          <p:nvPr/>
        </p:nvSpPr>
        <p:spPr bwMode="auto">
          <a:xfrm>
            <a:off x="6326188" y="5730875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altLang="en-US" sz="1600" baseline="-18000" smtClean="0">
                <a:solidFill>
                  <a:srgbClr val="000000"/>
                </a:solidFill>
                <a:latin typeface="Arial" charset="0"/>
              </a:rPr>
              <a:t>CS</a:t>
            </a:r>
            <a:r>
              <a:rPr lang="en-US" altLang="en-US" sz="16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</a:t>
            </a:r>
            <a:r>
              <a:rPr lang="en-US" altLang="en-US" sz="160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½</a:t>
            </a:r>
            <a:r>
              <a:rPr lang="en-US" altLang="en-US" sz="1600" smtClean="0">
                <a:solidFill>
                  <a:srgbClr val="000000"/>
                </a:solidFill>
                <a:latin typeface="Symbol" pitchFamily="18" charset="2"/>
                <a:cs typeface="Arial" charset="0"/>
                <a:sym typeface="Symbol" pitchFamily="18" charset="2"/>
              </a:rPr>
              <a:t>s</a:t>
            </a:r>
            <a:r>
              <a:rPr lang="en-US" altLang="en-US" sz="1600" baseline="-1600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p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</a:t>
            </a:r>
            <a:endParaRPr lang="en-US" altLang="en-US" sz="1600" smtClean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3195" name="Text Box 123"/>
          <p:cNvSpPr txBox="1">
            <a:spLocks noChangeArrowheads="1"/>
          </p:cNvSpPr>
          <p:nvPr/>
        </p:nvSpPr>
        <p:spPr bwMode="auto">
          <a:xfrm>
            <a:off x="4859338" y="4340225"/>
            <a:ext cx="1330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smtClean="0">
                <a:solidFill>
                  <a:srgbClr val="333399"/>
                </a:solidFill>
                <a:latin typeface="Symbol" pitchFamily="18" charset="2"/>
              </a:rPr>
              <a:t>t</a:t>
            </a:r>
            <a:r>
              <a:rPr lang="en-US" altLang="en-US" sz="1800" baseline="-18000" smtClean="0">
                <a:solidFill>
                  <a:srgbClr val="333399"/>
                </a:solidFill>
                <a:latin typeface="Arial" charset="0"/>
              </a:rPr>
              <a:t>max</a:t>
            </a:r>
            <a:r>
              <a:rPr lang="en-US" altLang="en-US" sz="1800" smtClean="0">
                <a:solidFill>
                  <a:srgbClr val="333399"/>
                </a:solidFill>
                <a:latin typeface="Arial" charset="0"/>
              </a:rPr>
              <a:t> = s</a:t>
            </a:r>
            <a:r>
              <a:rPr lang="en-US" altLang="en-US" sz="1800" baseline="-16000" smtClean="0">
                <a:solidFill>
                  <a:srgbClr val="333399"/>
                </a:solidFill>
                <a:latin typeface="Arial" charset="0"/>
              </a:rPr>
              <a:t>u NC</a:t>
            </a:r>
            <a:endParaRPr lang="en-US" altLang="en-US" sz="1800" smtClean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196" name="Text Box 124"/>
          <p:cNvSpPr txBox="1">
            <a:spLocks noChangeArrowheads="1"/>
          </p:cNvSpPr>
          <p:nvPr/>
        </p:nvSpPr>
        <p:spPr bwMode="auto">
          <a:xfrm>
            <a:off x="4910138" y="3673475"/>
            <a:ext cx="1562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smtClean="0">
                <a:solidFill>
                  <a:srgbClr val="333399"/>
                </a:solidFill>
                <a:latin typeface="Symbol" pitchFamily="18" charset="2"/>
              </a:rPr>
              <a:t>t</a:t>
            </a:r>
            <a:r>
              <a:rPr lang="en-US" altLang="en-US" sz="1800" baseline="-18000" smtClean="0">
                <a:solidFill>
                  <a:srgbClr val="333399"/>
                </a:solidFill>
                <a:latin typeface="Arial" charset="0"/>
              </a:rPr>
              <a:t>max</a:t>
            </a:r>
            <a:r>
              <a:rPr lang="en-US" altLang="en-US" sz="1800" smtClean="0">
                <a:solidFill>
                  <a:srgbClr val="333399"/>
                </a:solidFill>
                <a:latin typeface="Arial" charset="0"/>
              </a:rPr>
              <a:t> = </a:t>
            </a:r>
            <a:r>
              <a:rPr lang="en-US" altLang="en-US" sz="1800" smtClean="0">
                <a:solidFill>
                  <a:srgbClr val="333399"/>
                </a:solidFill>
                <a:latin typeface="Symbol" pitchFamily="18" charset="2"/>
              </a:rPr>
              <a:t>s</a:t>
            </a:r>
            <a:r>
              <a:rPr lang="en-US" altLang="en-US" sz="1800" smtClean="0">
                <a:solidFill>
                  <a:srgbClr val="333399"/>
                </a:solidFill>
                <a:latin typeface="Arial" charset="0"/>
                <a:sym typeface="Symbol" pitchFamily="18" charset="2"/>
              </a:rPr>
              <a:t>tan</a:t>
            </a:r>
            <a:r>
              <a:rPr lang="en-US" altLang="en-US" sz="1800" smtClean="0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f</a:t>
            </a:r>
            <a:r>
              <a:rPr lang="en-US" altLang="en-US" sz="1800" smtClean="0">
                <a:solidFill>
                  <a:srgbClr val="333399"/>
                </a:solidFill>
                <a:latin typeface="Arial" charset="0"/>
                <a:sym typeface="Symbol" pitchFamily="18" charset="2"/>
              </a:rPr>
              <a:t></a:t>
            </a:r>
          </a:p>
        </p:txBody>
      </p:sp>
      <p:sp>
        <p:nvSpPr>
          <p:cNvPr id="3197" name="Text Box 125"/>
          <p:cNvSpPr txBox="1">
            <a:spLocks noChangeArrowheads="1"/>
          </p:cNvSpPr>
          <p:nvPr/>
        </p:nvSpPr>
        <p:spPr bwMode="auto">
          <a:xfrm>
            <a:off x="4957763" y="4910138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smtClean="0">
                <a:solidFill>
                  <a:srgbClr val="333399"/>
                </a:solidFill>
                <a:latin typeface="Arial" charset="0"/>
              </a:rPr>
              <a:t>s</a:t>
            </a:r>
            <a:r>
              <a:rPr lang="en-US" altLang="en-US" sz="1800" baseline="-16000" smtClean="0">
                <a:solidFill>
                  <a:srgbClr val="333399"/>
                </a:solidFill>
                <a:latin typeface="Arial" charset="0"/>
              </a:rPr>
              <a:t>u OC</a:t>
            </a:r>
            <a:endParaRPr lang="en-US" altLang="en-US" sz="1800" smtClean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198" name="Text Box 126"/>
          <p:cNvSpPr txBox="1">
            <a:spLocks noChangeArrowheads="1"/>
          </p:cNvSpPr>
          <p:nvPr/>
        </p:nvSpPr>
        <p:spPr bwMode="auto">
          <a:xfrm>
            <a:off x="2425700" y="5976938"/>
            <a:ext cx="187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smtClean="0">
                <a:solidFill>
                  <a:srgbClr val="333399"/>
                </a:solidFill>
                <a:latin typeface="Symbol" pitchFamily="18" charset="2"/>
              </a:rPr>
              <a:t>t</a:t>
            </a:r>
            <a:r>
              <a:rPr lang="en-US" altLang="en-US" sz="1800" baseline="-18000" smtClean="0">
                <a:solidFill>
                  <a:srgbClr val="333399"/>
                </a:solidFill>
                <a:latin typeface="Arial" charset="0"/>
              </a:rPr>
              <a:t>max</a:t>
            </a:r>
            <a:r>
              <a:rPr lang="en-US" altLang="en-US" sz="1800" smtClean="0">
                <a:solidFill>
                  <a:srgbClr val="333399"/>
                </a:solidFill>
                <a:latin typeface="Arial" charset="0"/>
              </a:rPr>
              <a:t> = c</a:t>
            </a:r>
            <a:r>
              <a:rPr lang="en-US" altLang="en-US" sz="1800" smtClean="0">
                <a:solidFill>
                  <a:srgbClr val="333399"/>
                </a:solidFill>
                <a:latin typeface="Arial" charset="0"/>
                <a:sym typeface="Symbol" pitchFamily="18" charset="2"/>
              </a:rPr>
              <a:t>+</a:t>
            </a:r>
            <a:r>
              <a:rPr lang="en-US" altLang="en-US" sz="1800" smtClean="0">
                <a:solidFill>
                  <a:srgbClr val="333399"/>
                </a:solidFill>
                <a:latin typeface="Symbol" pitchFamily="18" charset="2"/>
              </a:rPr>
              <a:t>s</a:t>
            </a:r>
            <a:r>
              <a:rPr lang="en-US" altLang="en-US" sz="1800" smtClean="0">
                <a:solidFill>
                  <a:srgbClr val="333399"/>
                </a:solidFill>
                <a:latin typeface="Arial" charset="0"/>
                <a:sym typeface="Symbol" pitchFamily="18" charset="2"/>
              </a:rPr>
              <a:t>tan</a:t>
            </a:r>
            <a:r>
              <a:rPr lang="en-US" altLang="en-US" sz="1800" smtClean="0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f</a:t>
            </a:r>
            <a:r>
              <a:rPr lang="en-US" altLang="en-US" sz="1800" smtClean="0">
                <a:solidFill>
                  <a:srgbClr val="333399"/>
                </a:solidFill>
                <a:latin typeface="Arial" charset="0"/>
                <a:sym typeface="Symbol" pitchFamily="18" charset="2"/>
              </a:rPr>
              <a:t></a:t>
            </a:r>
          </a:p>
        </p:txBody>
      </p:sp>
      <p:sp>
        <p:nvSpPr>
          <p:cNvPr id="3199" name="Line 127"/>
          <p:cNvSpPr>
            <a:spLocks noChangeShapeType="1"/>
          </p:cNvSpPr>
          <p:nvPr/>
        </p:nvSpPr>
        <p:spPr bwMode="auto">
          <a:xfrm flipV="1">
            <a:off x="4270375" y="5562600"/>
            <a:ext cx="6969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00" name="Text Box 128"/>
          <p:cNvSpPr txBox="1">
            <a:spLocks noChangeArrowheads="1"/>
          </p:cNvSpPr>
          <p:nvPr/>
        </p:nvSpPr>
        <p:spPr bwMode="auto">
          <a:xfrm>
            <a:off x="4425950" y="5976938"/>
            <a:ext cx="38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smtClean="0">
                <a:solidFill>
                  <a:srgbClr val="333399"/>
                </a:solidFill>
                <a:latin typeface="Arial" charset="0"/>
              </a:rPr>
              <a:t>c'</a:t>
            </a:r>
          </a:p>
        </p:txBody>
      </p:sp>
      <p:sp>
        <p:nvSpPr>
          <p:cNvPr id="3201" name="Line 129"/>
          <p:cNvSpPr>
            <a:spLocks noChangeShapeType="1"/>
          </p:cNvSpPr>
          <p:nvPr/>
        </p:nvSpPr>
        <p:spPr bwMode="auto">
          <a:xfrm flipV="1">
            <a:off x="4760913" y="5730875"/>
            <a:ext cx="433387" cy="30162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5334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One-Dimensional Consolidation</a:t>
            </a:r>
            <a:r>
              <a:rPr lang="en-US" sz="3200" b="1" smtClean="0">
                <a:latin typeface="Comic Sans MS" pitchFamily="66" charset="0"/>
              </a:rPr>
              <a:t> 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7075"/>
            <a:ext cx="78486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10200" y="3505200"/>
            <a:ext cx="2209800" cy="1371600"/>
            <a:chOff x="3408" y="2208"/>
            <a:chExt cx="1392" cy="864"/>
          </a:xfrm>
        </p:grpSpPr>
        <p:sp>
          <p:nvSpPr>
            <p:cNvPr id="27665" name="AutoShape 5"/>
            <p:cNvSpPr>
              <a:spLocks noChangeArrowheads="1"/>
            </p:cNvSpPr>
            <p:nvPr/>
          </p:nvSpPr>
          <p:spPr bwMode="auto">
            <a:xfrm>
              <a:off x="4416" y="2208"/>
              <a:ext cx="384" cy="81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Text Box 6"/>
            <p:cNvSpPr txBox="1">
              <a:spLocks noChangeArrowheads="1"/>
            </p:cNvSpPr>
            <p:nvPr/>
          </p:nvSpPr>
          <p:spPr bwMode="auto">
            <a:xfrm>
              <a:off x="3408" y="2784"/>
              <a:ext cx="10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400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c</a:t>
              </a:r>
              <a:r>
                <a:rPr lang="en-US" sz="2400">
                  <a:solidFill>
                    <a:schemeClr val="tx1"/>
                  </a:solidFill>
                </a:rPr>
                <a:t> = 0.38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90800" y="2057400"/>
            <a:ext cx="2819400" cy="457200"/>
            <a:chOff x="1584" y="1296"/>
            <a:chExt cx="1776" cy="288"/>
          </a:xfrm>
        </p:grpSpPr>
        <p:sp>
          <p:nvSpPr>
            <p:cNvPr id="27663" name="AutoShape 8"/>
            <p:cNvSpPr>
              <a:spLocks noChangeArrowheads="1"/>
            </p:cNvSpPr>
            <p:nvPr/>
          </p:nvSpPr>
          <p:spPr bwMode="auto">
            <a:xfrm>
              <a:off x="2592" y="1344"/>
              <a:ext cx="768" cy="14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Text Box 9"/>
            <p:cNvSpPr txBox="1">
              <a:spLocks noChangeArrowheads="1"/>
            </p:cNvSpPr>
            <p:nvPr/>
          </p:nvSpPr>
          <p:spPr bwMode="auto">
            <a:xfrm>
              <a:off x="1584" y="1296"/>
              <a:ext cx="10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400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r</a:t>
              </a:r>
              <a:r>
                <a:rPr lang="en-US" sz="2400">
                  <a:solidFill>
                    <a:schemeClr val="tx1"/>
                  </a:solidFill>
                </a:rPr>
                <a:t> = 0.04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791200" y="1219200"/>
            <a:ext cx="1909763" cy="533400"/>
            <a:chOff x="2736" y="816"/>
            <a:chExt cx="1203" cy="336"/>
          </a:xfrm>
        </p:grpSpPr>
        <p:sp>
          <p:nvSpPr>
            <p:cNvPr id="27661" name="Line 11"/>
            <p:cNvSpPr>
              <a:spLocks noChangeShapeType="1"/>
            </p:cNvSpPr>
            <p:nvPr/>
          </p:nvSpPr>
          <p:spPr bwMode="auto">
            <a:xfrm>
              <a:off x="2736" y="816"/>
              <a:ext cx="0" cy="336"/>
            </a:xfrm>
            <a:prstGeom prst="line">
              <a:avLst/>
            </a:prstGeom>
            <a:noFill/>
            <a:ln w="47625">
              <a:solidFill>
                <a:srgbClr val="CC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Text Box 12"/>
            <p:cNvSpPr txBox="1">
              <a:spLocks noChangeArrowheads="1"/>
            </p:cNvSpPr>
            <p:nvPr/>
          </p:nvSpPr>
          <p:spPr bwMode="auto">
            <a:xfrm>
              <a:off x="2774" y="845"/>
              <a:ext cx="11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400">
                  <a:solidFill>
                    <a:srgbClr val="CC3399"/>
                  </a:solidFill>
                  <a:latin typeface="Symbol" pitchFamily="18" charset="2"/>
                </a:rPr>
                <a:t>s</a:t>
              </a:r>
              <a:r>
                <a:rPr lang="en-US" sz="2400" baseline="-25000">
                  <a:solidFill>
                    <a:srgbClr val="CC3399"/>
                  </a:solidFill>
                </a:rPr>
                <a:t>vo</a:t>
              </a:r>
              <a:r>
                <a:rPr lang="en-US" sz="2400">
                  <a:solidFill>
                    <a:srgbClr val="CC3399"/>
                  </a:solidFill>
                </a:rPr>
                <a:t>'</a:t>
              </a:r>
              <a:r>
                <a:rPr lang="en-US" sz="2000">
                  <a:solidFill>
                    <a:srgbClr val="CC3399"/>
                  </a:solidFill>
                </a:rPr>
                <a:t>=300 kPa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553200" y="1600200"/>
            <a:ext cx="1825625" cy="811213"/>
            <a:chOff x="4128" y="929"/>
            <a:chExt cx="1150" cy="511"/>
          </a:xfrm>
        </p:grpSpPr>
        <p:sp>
          <p:nvSpPr>
            <p:cNvPr id="27659" name="Line 14"/>
            <p:cNvSpPr>
              <a:spLocks noChangeShapeType="1"/>
            </p:cNvSpPr>
            <p:nvPr/>
          </p:nvSpPr>
          <p:spPr bwMode="auto">
            <a:xfrm>
              <a:off x="4128" y="960"/>
              <a:ext cx="0" cy="480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Text Box 15"/>
            <p:cNvSpPr txBox="1">
              <a:spLocks noChangeArrowheads="1"/>
            </p:cNvSpPr>
            <p:nvPr/>
          </p:nvSpPr>
          <p:spPr bwMode="auto">
            <a:xfrm>
              <a:off x="4128" y="929"/>
              <a:ext cx="11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800">
                  <a:solidFill>
                    <a:srgbClr val="FF0066"/>
                  </a:solidFill>
                  <a:latin typeface="Symbol" pitchFamily="18" charset="2"/>
                </a:rPr>
                <a:t>s</a:t>
              </a:r>
              <a:r>
                <a:rPr lang="en-US" sz="2800" baseline="-25000">
                  <a:solidFill>
                    <a:srgbClr val="FF0066"/>
                  </a:solidFill>
                </a:rPr>
                <a:t>p</a:t>
              </a:r>
              <a:r>
                <a:rPr lang="en-US" sz="2800">
                  <a:solidFill>
                    <a:srgbClr val="FF0066"/>
                  </a:solidFill>
                </a:rPr>
                <a:t>'</a:t>
              </a:r>
              <a:r>
                <a:rPr lang="en-US" sz="2000">
                  <a:solidFill>
                    <a:srgbClr val="FF0066"/>
                  </a:solidFill>
                </a:rPr>
                <a:t>=900 kPa</a:t>
              </a:r>
            </a:p>
          </p:txBody>
        </p:sp>
      </p:grp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209800" y="2667000"/>
            <a:ext cx="4191000" cy="385763"/>
          </a:xfrm>
          <a:prstGeom prst="rect">
            <a:avLst/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tx1"/>
                </a:solidFill>
              </a:rPr>
              <a:t>Overconsolidation Ratio, OCR = 3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2209800" y="3101975"/>
            <a:ext cx="40798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1800">
                <a:solidFill>
                  <a:schemeClr val="tx1"/>
                </a:solidFill>
              </a:rPr>
              <a:t>C</a:t>
            </a:r>
            <a:r>
              <a:rPr lang="en-US" sz="2400" baseline="-14000">
                <a:solidFill>
                  <a:schemeClr val="tx1"/>
                </a:solidFill>
              </a:rPr>
              <a:t>s</a:t>
            </a:r>
            <a:r>
              <a:rPr lang="en-US" sz="1800">
                <a:solidFill>
                  <a:schemeClr val="tx1"/>
                </a:solidFill>
              </a:rPr>
              <a:t> = swelling index (= C</a:t>
            </a:r>
            <a:r>
              <a:rPr lang="en-US" sz="1800" baseline="-20000">
                <a:solidFill>
                  <a:schemeClr val="tx1"/>
                </a:solidFill>
              </a:rPr>
              <a:t>r</a:t>
            </a:r>
            <a:r>
              <a:rPr lang="en-US" sz="1800">
                <a:solidFill>
                  <a:schemeClr val="tx1"/>
                </a:solidFill>
              </a:rPr>
              <a:t>)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sz="1800">
                <a:solidFill>
                  <a:schemeClr val="tx1"/>
                </a:solidFill>
              </a:rPr>
              <a:t>c</a:t>
            </a:r>
            <a:r>
              <a:rPr lang="en-US" sz="2400" baseline="-14000">
                <a:solidFill>
                  <a:schemeClr val="tx1"/>
                </a:solidFill>
              </a:rPr>
              <a:t>v</a:t>
            </a:r>
            <a:r>
              <a:rPr lang="en-US" sz="1800">
                <a:solidFill>
                  <a:schemeClr val="tx1"/>
                </a:solidFill>
              </a:rPr>
              <a:t> = coef. of consolidation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sz="1800">
                <a:solidFill>
                  <a:schemeClr val="tx1"/>
                </a:solidFill>
              </a:rPr>
              <a:t>D' = constrained modulus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sz="1800">
                <a:solidFill>
                  <a:schemeClr val="tx1"/>
                </a:solidFill>
              </a:rPr>
              <a:t>C</a:t>
            </a:r>
            <a:r>
              <a:rPr lang="en-US" sz="2400" baseline="-1400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2400" baseline="-14000">
                <a:solidFill>
                  <a:schemeClr val="tx1"/>
                </a:solidFill>
              </a:rPr>
              <a:t>e</a:t>
            </a:r>
            <a:r>
              <a:rPr lang="en-US" sz="1800">
                <a:solidFill>
                  <a:schemeClr val="tx1"/>
                </a:solidFill>
              </a:rPr>
              <a:t> = coef. secondary compression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sz="1800">
                <a:solidFill>
                  <a:schemeClr val="tx1"/>
                </a:solidFill>
              </a:rPr>
              <a:t>k ≈ hydraulic conductivity</a:t>
            </a:r>
          </a:p>
        </p:txBody>
      </p:sp>
      <p:sp>
        <p:nvSpPr>
          <p:cNvPr id="27658" name="Text Box 18"/>
          <p:cNvSpPr txBox="1">
            <a:spLocks noChangeArrowheads="1"/>
          </p:cNvSpPr>
          <p:nvPr/>
        </p:nvSpPr>
        <p:spPr bwMode="auto">
          <a:xfrm>
            <a:off x="6107113" y="5670550"/>
            <a:ext cx="5969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993366"/>
                </a:solidFill>
                <a:latin typeface="Symbol" pitchFamily="18" charset="2"/>
              </a:rPr>
              <a:t>s</a:t>
            </a:r>
            <a:r>
              <a:rPr lang="en-US" sz="2800" baseline="-25000">
                <a:solidFill>
                  <a:srgbClr val="993366"/>
                </a:solidFill>
              </a:rPr>
              <a:t>v</a:t>
            </a:r>
            <a:r>
              <a:rPr lang="en-US" sz="2800">
                <a:solidFill>
                  <a:srgbClr val="993366"/>
                </a:solidFill>
              </a:rPr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2" grpId="0" animBg="1" autoUpdateAnimBg="0"/>
      <p:bldP spid="399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027238" y="200025"/>
            <a:ext cx="4749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/>
              <a:t>Direct Shear Test Results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823913" y="5254625"/>
            <a:ext cx="2017712" cy="884238"/>
          </a:xfrm>
          <a:prstGeom prst="rect">
            <a:avLst/>
          </a:prstGeom>
          <a:solidFill>
            <a:schemeClr val="accent1"/>
          </a:solidFill>
          <a:ln w="44450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5" descr="10%"/>
          <p:cNvSpPr>
            <a:spLocks noChangeArrowheads="1"/>
          </p:cNvSpPr>
          <p:nvPr/>
        </p:nvSpPr>
        <p:spPr bwMode="auto">
          <a:xfrm>
            <a:off x="958850" y="5373688"/>
            <a:ext cx="1731963" cy="307975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99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6" descr="10%"/>
          <p:cNvSpPr>
            <a:spLocks noChangeArrowheads="1"/>
          </p:cNvSpPr>
          <p:nvPr/>
        </p:nvSpPr>
        <p:spPr bwMode="auto">
          <a:xfrm>
            <a:off x="962025" y="5675313"/>
            <a:ext cx="1731963" cy="307975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99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1798638" y="4660900"/>
            <a:ext cx="0" cy="563563"/>
          </a:xfrm>
          <a:prstGeom prst="line">
            <a:avLst/>
          </a:prstGeom>
          <a:noFill/>
          <a:ln w="47625">
            <a:solidFill>
              <a:srgbClr val="FF66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1827213" y="4448175"/>
            <a:ext cx="631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b="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b="0" baseline="-20000">
                <a:solidFill>
                  <a:srgbClr val="99FFCC"/>
                </a:solidFill>
              </a:rPr>
              <a:t>v</a:t>
            </a:r>
            <a:r>
              <a:rPr lang="en-US" b="0">
                <a:solidFill>
                  <a:srgbClr val="99FFCC"/>
                </a:solidFill>
              </a:rPr>
              <a:t>’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33363" y="4578350"/>
            <a:ext cx="539750" cy="669925"/>
            <a:chOff x="147" y="2884"/>
            <a:chExt cx="340" cy="422"/>
          </a:xfrm>
        </p:grpSpPr>
        <p:sp>
          <p:nvSpPr>
            <p:cNvPr id="28713" name="Line 8"/>
            <p:cNvSpPr>
              <a:spLocks noChangeShapeType="1"/>
            </p:cNvSpPr>
            <p:nvPr/>
          </p:nvSpPr>
          <p:spPr bwMode="auto">
            <a:xfrm>
              <a:off x="147" y="3305"/>
              <a:ext cx="340" cy="1"/>
            </a:xfrm>
            <a:prstGeom prst="line">
              <a:avLst/>
            </a:prstGeom>
            <a:noFill/>
            <a:ln w="47625">
              <a:solidFill>
                <a:srgbClr val="FF66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Text Box 10"/>
            <p:cNvSpPr txBox="1">
              <a:spLocks noChangeArrowheads="1"/>
            </p:cNvSpPr>
            <p:nvPr/>
          </p:nvSpPr>
          <p:spPr bwMode="auto">
            <a:xfrm>
              <a:off x="184" y="2884"/>
              <a:ext cx="2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b="0">
                  <a:solidFill>
                    <a:srgbClr val="99FFCC"/>
                  </a:solidFill>
                  <a:latin typeface="Symbol" pitchFamily="18" charset="2"/>
                </a:rPr>
                <a:t>t</a:t>
              </a:r>
              <a:endParaRPr lang="en-US" b="0">
                <a:solidFill>
                  <a:srgbClr val="99FFCC"/>
                </a:solidFill>
              </a:endParaRPr>
            </a:p>
          </p:txBody>
        </p:sp>
      </p:grpSp>
      <p:sp>
        <p:nvSpPr>
          <p:cNvPr id="28681" name="Line 17"/>
          <p:cNvSpPr>
            <a:spLocks noChangeShapeType="1"/>
          </p:cNvSpPr>
          <p:nvPr/>
        </p:nvSpPr>
        <p:spPr bwMode="auto">
          <a:xfrm>
            <a:off x="817563" y="5688013"/>
            <a:ext cx="163512" cy="0"/>
          </a:xfrm>
          <a:prstGeom prst="line">
            <a:avLst/>
          </a:prstGeom>
          <a:noFill/>
          <a:ln w="412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9"/>
          <p:cNvSpPr>
            <a:spLocks noChangeShapeType="1"/>
          </p:cNvSpPr>
          <p:nvPr/>
        </p:nvSpPr>
        <p:spPr bwMode="auto">
          <a:xfrm>
            <a:off x="2686050" y="5683250"/>
            <a:ext cx="163513" cy="0"/>
          </a:xfrm>
          <a:prstGeom prst="line">
            <a:avLst/>
          </a:prstGeom>
          <a:noFill/>
          <a:ln w="412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Text Box 20"/>
          <p:cNvSpPr txBox="1">
            <a:spLocks noChangeArrowheads="1"/>
          </p:cNvSpPr>
          <p:nvPr/>
        </p:nvSpPr>
        <p:spPr bwMode="auto">
          <a:xfrm>
            <a:off x="455613" y="6205538"/>
            <a:ext cx="286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99FFCC"/>
                </a:solidFill>
                <a:latin typeface="Arial" charset="0"/>
              </a:rPr>
              <a:t>Direct Shear Box (DSB)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611688" y="4457700"/>
            <a:ext cx="3303587" cy="2154238"/>
            <a:chOff x="2905" y="2808"/>
            <a:chExt cx="2081" cy="1357"/>
          </a:xfrm>
        </p:grpSpPr>
        <p:sp>
          <p:nvSpPr>
            <p:cNvPr id="28706" name="Rectangle 11"/>
            <p:cNvSpPr>
              <a:spLocks noChangeArrowheads="1"/>
            </p:cNvSpPr>
            <p:nvPr/>
          </p:nvSpPr>
          <p:spPr bwMode="auto">
            <a:xfrm>
              <a:off x="3258" y="3307"/>
              <a:ext cx="1271" cy="557"/>
            </a:xfrm>
            <a:prstGeom prst="rect">
              <a:avLst/>
            </a:prstGeom>
            <a:solidFill>
              <a:schemeClr val="accent1"/>
            </a:solidFill>
            <a:ln w="44450">
              <a:solidFill>
                <a:srgbClr val="FF99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12" descr="10%"/>
            <p:cNvSpPr>
              <a:spLocks noChangeArrowheads="1"/>
            </p:cNvSpPr>
            <p:nvPr/>
          </p:nvSpPr>
          <p:spPr bwMode="auto">
            <a:xfrm>
              <a:off x="3355" y="3388"/>
              <a:ext cx="1091" cy="382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99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Line 13"/>
            <p:cNvSpPr>
              <a:spLocks noChangeShapeType="1"/>
            </p:cNvSpPr>
            <p:nvPr/>
          </p:nvSpPr>
          <p:spPr bwMode="auto">
            <a:xfrm>
              <a:off x="3873" y="2933"/>
              <a:ext cx="0" cy="355"/>
            </a:xfrm>
            <a:prstGeom prst="line">
              <a:avLst/>
            </a:prstGeom>
            <a:noFill/>
            <a:ln w="47625">
              <a:solidFill>
                <a:srgbClr val="FF66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Text Box 14"/>
            <p:cNvSpPr txBox="1">
              <a:spLocks noChangeArrowheads="1"/>
            </p:cNvSpPr>
            <p:nvPr/>
          </p:nvSpPr>
          <p:spPr bwMode="auto">
            <a:xfrm>
              <a:off x="3914" y="2808"/>
              <a:ext cx="39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b="0">
                  <a:solidFill>
                    <a:srgbClr val="99FFCC"/>
                  </a:solidFill>
                  <a:latin typeface="Symbol" pitchFamily="18" charset="2"/>
                </a:rPr>
                <a:t>s</a:t>
              </a:r>
              <a:r>
                <a:rPr lang="en-US" b="0" baseline="-20000">
                  <a:solidFill>
                    <a:srgbClr val="99FFCC"/>
                  </a:solidFill>
                </a:rPr>
                <a:t>v</a:t>
              </a:r>
              <a:r>
                <a:rPr lang="en-US" b="0">
                  <a:solidFill>
                    <a:srgbClr val="99FFCC"/>
                  </a:solidFill>
                </a:rPr>
                <a:t>’</a:t>
              </a:r>
            </a:p>
          </p:txBody>
        </p:sp>
        <p:sp>
          <p:nvSpPr>
            <p:cNvPr id="28710" name="Line 15"/>
            <p:cNvSpPr>
              <a:spLocks noChangeShapeType="1"/>
            </p:cNvSpPr>
            <p:nvPr/>
          </p:nvSpPr>
          <p:spPr bwMode="auto">
            <a:xfrm>
              <a:off x="2910" y="3302"/>
              <a:ext cx="340" cy="1"/>
            </a:xfrm>
            <a:prstGeom prst="line">
              <a:avLst/>
            </a:prstGeom>
            <a:noFill/>
            <a:ln w="47625">
              <a:solidFill>
                <a:srgbClr val="FF66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Text Box 16"/>
            <p:cNvSpPr txBox="1">
              <a:spLocks noChangeArrowheads="1"/>
            </p:cNvSpPr>
            <p:nvPr/>
          </p:nvSpPr>
          <p:spPr bwMode="auto">
            <a:xfrm>
              <a:off x="2905" y="2881"/>
              <a:ext cx="2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b="0">
                  <a:solidFill>
                    <a:srgbClr val="99FFCC"/>
                  </a:solidFill>
                  <a:latin typeface="Symbol" pitchFamily="18" charset="2"/>
                </a:rPr>
                <a:t>t</a:t>
              </a:r>
              <a:endParaRPr lang="en-US" b="0">
                <a:solidFill>
                  <a:srgbClr val="99FFCC"/>
                </a:solidFill>
              </a:endParaRPr>
            </a:p>
          </p:txBody>
        </p:sp>
        <p:sp>
          <p:nvSpPr>
            <p:cNvPr id="28712" name="Text Box 21"/>
            <p:cNvSpPr txBox="1">
              <a:spLocks noChangeArrowheads="1"/>
            </p:cNvSpPr>
            <p:nvPr/>
          </p:nvSpPr>
          <p:spPr bwMode="auto">
            <a:xfrm>
              <a:off x="2967" y="3915"/>
              <a:ext cx="20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 b="0">
                  <a:solidFill>
                    <a:srgbClr val="99FFCC"/>
                  </a:solidFill>
                  <a:latin typeface="Arial" charset="0"/>
                </a:rPr>
                <a:t>Direct Simple Shear (DSS)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98500" y="4579938"/>
            <a:ext cx="2551113" cy="1557337"/>
            <a:chOff x="440" y="2885"/>
            <a:chExt cx="1607" cy="981"/>
          </a:xfrm>
        </p:grpSpPr>
        <p:sp>
          <p:nvSpPr>
            <p:cNvPr id="28700" name="Rectangle 22"/>
            <p:cNvSpPr>
              <a:spLocks noChangeArrowheads="1"/>
            </p:cNvSpPr>
            <p:nvPr/>
          </p:nvSpPr>
          <p:spPr bwMode="auto">
            <a:xfrm>
              <a:off x="771" y="3307"/>
              <a:ext cx="1276" cy="278"/>
            </a:xfrm>
            <a:prstGeom prst="rect">
              <a:avLst/>
            </a:prstGeom>
            <a:solidFill>
              <a:schemeClr val="accent1"/>
            </a:solidFill>
            <a:ln w="412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Rectangle 23"/>
            <p:cNvSpPr>
              <a:spLocks noChangeArrowheads="1"/>
            </p:cNvSpPr>
            <p:nvPr/>
          </p:nvSpPr>
          <p:spPr bwMode="auto">
            <a:xfrm>
              <a:off x="519" y="3588"/>
              <a:ext cx="1271" cy="278"/>
            </a:xfrm>
            <a:prstGeom prst="rect">
              <a:avLst/>
            </a:prstGeom>
            <a:solidFill>
              <a:schemeClr val="accent1"/>
            </a:solidFill>
            <a:ln w="412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Rectangle 24" descr="10%"/>
            <p:cNvSpPr>
              <a:spLocks noChangeArrowheads="1"/>
            </p:cNvSpPr>
            <p:nvPr/>
          </p:nvSpPr>
          <p:spPr bwMode="auto">
            <a:xfrm>
              <a:off x="857" y="3353"/>
              <a:ext cx="1091" cy="19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99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Rectangle 25" descr="10%"/>
            <p:cNvSpPr>
              <a:spLocks noChangeArrowheads="1"/>
            </p:cNvSpPr>
            <p:nvPr/>
          </p:nvSpPr>
          <p:spPr bwMode="auto">
            <a:xfrm>
              <a:off x="598" y="3625"/>
              <a:ext cx="1104" cy="19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99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Line 28"/>
            <p:cNvSpPr>
              <a:spLocks noChangeShapeType="1"/>
            </p:cNvSpPr>
            <p:nvPr/>
          </p:nvSpPr>
          <p:spPr bwMode="auto">
            <a:xfrm>
              <a:off x="440" y="3306"/>
              <a:ext cx="340" cy="1"/>
            </a:xfrm>
            <a:prstGeom prst="line">
              <a:avLst/>
            </a:prstGeom>
            <a:noFill/>
            <a:ln w="47625">
              <a:solidFill>
                <a:srgbClr val="FF66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Text Box 29"/>
            <p:cNvSpPr txBox="1">
              <a:spLocks noChangeArrowheads="1"/>
            </p:cNvSpPr>
            <p:nvPr/>
          </p:nvSpPr>
          <p:spPr bwMode="auto">
            <a:xfrm>
              <a:off x="477" y="2885"/>
              <a:ext cx="2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b="0">
                  <a:solidFill>
                    <a:srgbClr val="99FFCC"/>
                  </a:solidFill>
                  <a:latin typeface="Symbol" pitchFamily="18" charset="2"/>
                </a:rPr>
                <a:t>t</a:t>
              </a:r>
              <a:endParaRPr lang="en-US" b="0">
                <a:solidFill>
                  <a:srgbClr val="99FFCC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555875" y="4852988"/>
            <a:ext cx="923925" cy="396875"/>
            <a:chOff x="1610" y="3057"/>
            <a:chExt cx="582" cy="250"/>
          </a:xfrm>
        </p:grpSpPr>
        <p:sp>
          <p:nvSpPr>
            <p:cNvPr id="28695" name="Line 31"/>
            <p:cNvSpPr>
              <a:spLocks noChangeShapeType="1"/>
            </p:cNvSpPr>
            <p:nvPr/>
          </p:nvSpPr>
          <p:spPr bwMode="auto">
            <a:xfrm flipV="1">
              <a:off x="1789" y="3116"/>
              <a:ext cx="0" cy="17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32"/>
            <p:cNvSpPr>
              <a:spLocks noChangeShapeType="1"/>
            </p:cNvSpPr>
            <p:nvPr/>
          </p:nvSpPr>
          <p:spPr bwMode="auto">
            <a:xfrm flipV="1">
              <a:off x="2040" y="3117"/>
              <a:ext cx="0" cy="17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Rectangle 33"/>
            <p:cNvSpPr>
              <a:spLocks noChangeArrowheads="1"/>
            </p:cNvSpPr>
            <p:nvPr/>
          </p:nvSpPr>
          <p:spPr bwMode="auto">
            <a:xfrm>
              <a:off x="1812" y="3057"/>
              <a:ext cx="1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0">
                  <a:solidFill>
                    <a:srgbClr val="99FFCC"/>
                  </a:solidFill>
                  <a:latin typeface="Symbol" pitchFamily="18" charset="2"/>
                </a:rPr>
                <a:t>d</a:t>
              </a:r>
            </a:p>
          </p:txBody>
        </p:sp>
        <p:sp>
          <p:nvSpPr>
            <p:cNvPr id="28698" name="Line 34"/>
            <p:cNvSpPr>
              <a:spLocks noChangeShapeType="1"/>
            </p:cNvSpPr>
            <p:nvPr/>
          </p:nvSpPr>
          <p:spPr bwMode="auto">
            <a:xfrm>
              <a:off x="1610" y="3216"/>
              <a:ext cx="170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35"/>
            <p:cNvSpPr>
              <a:spLocks noChangeShapeType="1"/>
            </p:cNvSpPr>
            <p:nvPr/>
          </p:nvSpPr>
          <p:spPr bwMode="auto">
            <a:xfrm flipH="1" flipV="1">
              <a:off x="2055" y="3218"/>
              <a:ext cx="137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067300" y="4573588"/>
            <a:ext cx="2771775" cy="1585912"/>
            <a:chOff x="3192" y="2881"/>
            <a:chExt cx="1746" cy="999"/>
          </a:xfrm>
        </p:grpSpPr>
        <p:sp>
          <p:nvSpPr>
            <p:cNvPr id="28689" name="AutoShape 38"/>
            <p:cNvSpPr>
              <a:spLocks noChangeArrowheads="1"/>
            </p:cNvSpPr>
            <p:nvPr/>
          </p:nvSpPr>
          <p:spPr bwMode="auto">
            <a:xfrm>
              <a:off x="3258" y="3304"/>
              <a:ext cx="1680" cy="576"/>
            </a:xfrm>
            <a:prstGeom prst="parallelogram">
              <a:avLst>
                <a:gd name="adj" fmla="val 72917"/>
              </a:avLst>
            </a:prstGeom>
            <a:solidFill>
              <a:schemeClr val="accent1"/>
            </a:solidFill>
            <a:ln w="508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AutoShape 39" descr="10%"/>
            <p:cNvSpPr>
              <a:spLocks noChangeArrowheads="1"/>
            </p:cNvSpPr>
            <p:nvPr/>
          </p:nvSpPr>
          <p:spPr bwMode="auto">
            <a:xfrm>
              <a:off x="3484" y="3385"/>
              <a:ext cx="1233" cy="383"/>
            </a:xfrm>
            <a:prstGeom prst="parallelogram">
              <a:avLst>
                <a:gd name="adj" fmla="val 80483"/>
              </a:avLst>
            </a:prstGeom>
            <a:pattFill prst="pct10">
              <a:fgClr>
                <a:schemeClr val="tx1"/>
              </a:fgClr>
              <a:bgClr>
                <a:srgbClr val="FFFF99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Line 41"/>
            <p:cNvSpPr>
              <a:spLocks noChangeShapeType="1"/>
            </p:cNvSpPr>
            <p:nvPr/>
          </p:nvSpPr>
          <p:spPr bwMode="auto">
            <a:xfrm>
              <a:off x="3326" y="3297"/>
              <a:ext cx="340" cy="1"/>
            </a:xfrm>
            <a:prstGeom prst="line">
              <a:avLst/>
            </a:prstGeom>
            <a:noFill/>
            <a:ln w="47625">
              <a:solidFill>
                <a:srgbClr val="FF66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Text Box 42"/>
            <p:cNvSpPr txBox="1">
              <a:spLocks noChangeArrowheads="1"/>
            </p:cNvSpPr>
            <p:nvPr/>
          </p:nvSpPr>
          <p:spPr bwMode="auto">
            <a:xfrm>
              <a:off x="3340" y="2881"/>
              <a:ext cx="2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b="0">
                  <a:solidFill>
                    <a:srgbClr val="99FFCC"/>
                  </a:solidFill>
                  <a:latin typeface="Symbol" pitchFamily="18" charset="2"/>
                </a:rPr>
                <a:t>t</a:t>
              </a:r>
              <a:endParaRPr lang="en-US" b="0">
                <a:solidFill>
                  <a:srgbClr val="99FFCC"/>
                </a:solidFill>
              </a:endParaRPr>
            </a:p>
          </p:txBody>
        </p:sp>
        <p:sp>
          <p:nvSpPr>
            <p:cNvPr id="28693" name="Text Box 43"/>
            <p:cNvSpPr txBox="1">
              <a:spLocks noChangeArrowheads="1"/>
            </p:cNvSpPr>
            <p:nvPr/>
          </p:nvSpPr>
          <p:spPr bwMode="auto">
            <a:xfrm>
              <a:off x="3215" y="3352"/>
              <a:ext cx="27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800">
                  <a:solidFill>
                    <a:srgbClr val="800000"/>
                  </a:solidFill>
                  <a:latin typeface="Symbol" pitchFamily="18" charset="2"/>
                </a:rPr>
                <a:t>g</a:t>
              </a:r>
              <a:r>
                <a:rPr lang="en-US" sz="2400" baseline="-18000">
                  <a:solidFill>
                    <a:srgbClr val="800000"/>
                  </a:solidFill>
                </a:rPr>
                <a:t>s</a:t>
              </a:r>
            </a:p>
          </p:txBody>
        </p:sp>
        <p:sp>
          <p:nvSpPr>
            <p:cNvPr id="28694" name="Freeform 44"/>
            <p:cNvSpPr>
              <a:spLocks/>
            </p:cNvSpPr>
            <p:nvPr/>
          </p:nvSpPr>
          <p:spPr bwMode="auto">
            <a:xfrm>
              <a:off x="3192" y="3692"/>
              <a:ext cx="179" cy="109"/>
            </a:xfrm>
            <a:custGeom>
              <a:avLst/>
              <a:gdLst>
                <a:gd name="T0" fmla="*/ 0 w 179"/>
                <a:gd name="T1" fmla="*/ 0 h 109"/>
                <a:gd name="T2" fmla="*/ 137 w 179"/>
                <a:gd name="T3" fmla="*/ 19 h 109"/>
                <a:gd name="T4" fmla="*/ 179 w 179"/>
                <a:gd name="T5" fmla="*/ 109 h 109"/>
                <a:gd name="T6" fmla="*/ 0 60000 65536"/>
                <a:gd name="T7" fmla="*/ 0 60000 65536"/>
                <a:gd name="T8" fmla="*/ 0 60000 65536"/>
                <a:gd name="T9" fmla="*/ 0 w 179"/>
                <a:gd name="T10" fmla="*/ 0 h 109"/>
                <a:gd name="T11" fmla="*/ 179 w 179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" h="109">
                  <a:moveTo>
                    <a:pt x="0" y="0"/>
                  </a:moveTo>
                  <a:cubicBezTo>
                    <a:pt x="53" y="0"/>
                    <a:pt x="107" y="1"/>
                    <a:pt x="137" y="19"/>
                  </a:cubicBezTo>
                  <a:cubicBezTo>
                    <a:pt x="167" y="37"/>
                    <a:pt x="173" y="97"/>
                    <a:pt x="179" y="109"/>
                  </a:cubicBezTo>
                </a:path>
              </a:pathLst>
            </a:cu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688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2322" r="940" b="4646"/>
          <a:stretch>
            <a:fillRect/>
          </a:stretch>
        </p:blipFill>
        <p:spPr bwMode="auto">
          <a:xfrm>
            <a:off x="192088" y="865188"/>
            <a:ext cx="895191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635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  <a:latin typeface="Comic Sans MS" pitchFamily="66" charset="0"/>
              </a:rPr>
              <a:t>CSSM for Dummies</a:t>
            </a: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 flipV="1">
            <a:off x="1143000" y="609600"/>
            <a:ext cx="0" cy="2667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1143000" y="3276600"/>
            <a:ext cx="3200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8"/>
          <p:cNvSpPr>
            <a:spLocks noChangeShapeType="1"/>
          </p:cNvSpPr>
          <p:nvPr/>
        </p:nvSpPr>
        <p:spPr bwMode="auto">
          <a:xfrm flipV="1">
            <a:off x="4800600" y="3581400"/>
            <a:ext cx="0" cy="25908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9"/>
          <p:cNvSpPr>
            <a:spLocks noChangeShapeType="1"/>
          </p:cNvSpPr>
          <p:nvPr/>
        </p:nvSpPr>
        <p:spPr bwMode="auto">
          <a:xfrm>
            <a:off x="4800600" y="6172200"/>
            <a:ext cx="3962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03450" y="3290888"/>
            <a:ext cx="124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800" b="0" baseline="-25000">
                <a:solidFill>
                  <a:srgbClr val="FF0000"/>
                </a:solidFill>
              </a:rPr>
              <a:t>CSL</a:t>
            </a:r>
            <a:r>
              <a:rPr lang="en-US" sz="1800" b="0">
                <a:solidFill>
                  <a:srgbClr val="FF0000"/>
                </a:solidFill>
              </a:rPr>
              <a:t>’</a:t>
            </a:r>
            <a:r>
              <a:rPr lang="en-US" sz="1800" b="0">
                <a:solidFill>
                  <a:srgbClr val="99FFCC"/>
                </a:solidFill>
              </a:rPr>
              <a:t> </a:t>
            </a:r>
            <a:r>
              <a:rPr lang="en-US" sz="1800" b="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1800" b="0" baseline="-25000">
                <a:solidFill>
                  <a:srgbClr val="99FFCC"/>
                </a:solidFill>
              </a:rPr>
              <a:t>NC</a:t>
            </a:r>
            <a:r>
              <a:rPr lang="en-US" sz="1800" b="0">
                <a:solidFill>
                  <a:srgbClr val="99FFCC"/>
                </a:solidFill>
              </a:rPr>
              <a:t>’</a:t>
            </a:r>
            <a:r>
              <a:rPr lang="en-US" sz="2400" b="0">
                <a:solidFill>
                  <a:srgbClr val="99FFCC"/>
                </a:solidFill>
                <a:latin typeface="Arial" charset="0"/>
              </a:rPr>
              <a:t> </a:t>
            </a:r>
            <a:endParaRPr lang="en-US" sz="24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29704" name="Text Box 12"/>
          <p:cNvSpPr txBox="1">
            <a:spLocks noChangeArrowheads="1"/>
          </p:cNvSpPr>
          <p:nvPr/>
        </p:nvSpPr>
        <p:spPr bwMode="auto">
          <a:xfrm>
            <a:off x="4989513" y="6218238"/>
            <a:ext cx="270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Arial" charset="0"/>
              </a:rPr>
              <a:t>Effective stress </a:t>
            </a:r>
            <a:r>
              <a:rPr lang="en-US" sz="24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4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4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29705" name="Text Box 13"/>
          <p:cNvSpPr txBox="1">
            <a:spLocks noChangeArrowheads="1"/>
          </p:cNvSpPr>
          <p:nvPr/>
        </p:nvSpPr>
        <p:spPr bwMode="auto">
          <a:xfrm rot="-5400000">
            <a:off x="3286918" y="4714082"/>
            <a:ext cx="211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Arial" charset="0"/>
              </a:rPr>
              <a:t>Shear stress </a:t>
            </a:r>
            <a:r>
              <a:rPr lang="en-US" sz="2400">
                <a:solidFill>
                  <a:srgbClr val="99FFCC"/>
                </a:solidFill>
                <a:latin typeface="Symbol" pitchFamily="18" charset="2"/>
              </a:rPr>
              <a:t>t</a:t>
            </a:r>
            <a:endParaRPr lang="en-US" sz="24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29706" name="Text Box 14"/>
          <p:cNvSpPr txBox="1">
            <a:spLocks noChangeArrowheads="1"/>
          </p:cNvSpPr>
          <p:nvPr/>
        </p:nvSpPr>
        <p:spPr bwMode="auto">
          <a:xfrm rot="-5400000">
            <a:off x="-266700" y="17907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Arial" charset="0"/>
              </a:rPr>
              <a:t>Void Ratio, e</a:t>
            </a:r>
            <a:endParaRPr lang="en-US" sz="24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29707" name="Line 16"/>
          <p:cNvSpPr>
            <a:spLocks noChangeShapeType="1"/>
          </p:cNvSpPr>
          <p:nvPr/>
        </p:nvSpPr>
        <p:spPr bwMode="auto">
          <a:xfrm>
            <a:off x="1524000" y="685800"/>
            <a:ext cx="2438400" cy="2209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21"/>
          <p:cNvSpPr>
            <a:spLocks noChangeShapeType="1"/>
          </p:cNvSpPr>
          <p:nvPr/>
        </p:nvSpPr>
        <p:spPr bwMode="auto">
          <a:xfrm>
            <a:off x="4800600" y="6124575"/>
            <a:ext cx="2741613" cy="7938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Text Box 24"/>
          <p:cNvSpPr txBox="1">
            <a:spLocks noChangeArrowheads="1"/>
          </p:cNvSpPr>
          <p:nvPr/>
        </p:nvSpPr>
        <p:spPr bwMode="auto">
          <a:xfrm>
            <a:off x="3429000" y="2133600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29710" name="Line 26"/>
          <p:cNvSpPr>
            <a:spLocks noChangeShapeType="1"/>
          </p:cNvSpPr>
          <p:nvPr/>
        </p:nvSpPr>
        <p:spPr bwMode="auto">
          <a:xfrm>
            <a:off x="1822450" y="800100"/>
            <a:ext cx="457200" cy="0"/>
          </a:xfrm>
          <a:prstGeom prst="line">
            <a:avLst/>
          </a:prstGeom>
          <a:noFill/>
          <a:ln w="412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27"/>
          <p:cNvSpPr>
            <a:spLocks noChangeShapeType="1"/>
          </p:cNvSpPr>
          <p:nvPr/>
        </p:nvSpPr>
        <p:spPr bwMode="auto">
          <a:xfrm>
            <a:off x="2297113" y="782638"/>
            <a:ext cx="0" cy="381000"/>
          </a:xfrm>
          <a:prstGeom prst="line">
            <a:avLst/>
          </a:prstGeom>
          <a:noFill/>
          <a:ln w="412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28"/>
          <p:cNvSpPr>
            <a:spLocks noChangeShapeType="1"/>
          </p:cNvSpPr>
          <p:nvPr/>
        </p:nvSpPr>
        <p:spPr bwMode="auto">
          <a:xfrm>
            <a:off x="1830388" y="800100"/>
            <a:ext cx="463550" cy="361950"/>
          </a:xfrm>
          <a:prstGeom prst="line">
            <a:avLst/>
          </a:prstGeom>
          <a:noFill/>
          <a:ln w="412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Text Box 29"/>
          <p:cNvSpPr txBox="1">
            <a:spLocks noChangeArrowheads="1"/>
          </p:cNvSpPr>
          <p:nvPr/>
        </p:nvSpPr>
        <p:spPr bwMode="auto">
          <a:xfrm>
            <a:off x="2324100" y="744538"/>
            <a:ext cx="487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C</a:t>
            </a:r>
            <a:r>
              <a:rPr lang="en-US" sz="2000" baseline="-16000">
                <a:solidFill>
                  <a:srgbClr val="33CCFF"/>
                </a:solidFill>
                <a:latin typeface="Arial" charset="0"/>
              </a:rPr>
              <a:t>C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7480300" y="4005263"/>
            <a:ext cx="1285875" cy="457200"/>
            <a:chOff x="4712" y="2523"/>
            <a:chExt cx="810" cy="288"/>
          </a:xfrm>
        </p:grpSpPr>
        <p:sp>
          <p:nvSpPr>
            <p:cNvPr id="29749" name="Line 30"/>
            <p:cNvSpPr>
              <a:spLocks noChangeShapeType="1"/>
            </p:cNvSpPr>
            <p:nvPr/>
          </p:nvSpPr>
          <p:spPr bwMode="auto">
            <a:xfrm>
              <a:off x="4726" y="2747"/>
              <a:ext cx="274" cy="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31"/>
            <p:cNvSpPr>
              <a:spLocks noChangeShapeType="1"/>
            </p:cNvSpPr>
            <p:nvPr/>
          </p:nvSpPr>
          <p:spPr bwMode="auto">
            <a:xfrm flipV="1">
              <a:off x="4996" y="2550"/>
              <a:ext cx="0" cy="192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Line 32"/>
            <p:cNvSpPr>
              <a:spLocks noChangeShapeType="1"/>
            </p:cNvSpPr>
            <p:nvPr/>
          </p:nvSpPr>
          <p:spPr bwMode="auto">
            <a:xfrm flipV="1">
              <a:off x="4712" y="2555"/>
              <a:ext cx="288" cy="192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Text Box 33"/>
            <p:cNvSpPr txBox="1">
              <a:spLocks noChangeArrowheads="1"/>
            </p:cNvSpPr>
            <p:nvPr/>
          </p:nvSpPr>
          <p:spPr bwMode="auto">
            <a:xfrm>
              <a:off x="5028" y="2523"/>
              <a:ext cx="4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tan</a:t>
              </a:r>
              <a:r>
                <a:rPr lang="en-US" sz="2400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'</a:t>
              </a: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4860925" y="3641725"/>
            <a:ext cx="3840163" cy="2454275"/>
            <a:chOff x="3062" y="2294"/>
            <a:chExt cx="2419" cy="1546"/>
          </a:xfrm>
        </p:grpSpPr>
        <p:sp>
          <p:nvSpPr>
            <p:cNvPr id="29747" name="Line 18"/>
            <p:cNvSpPr>
              <a:spLocks noChangeShapeType="1"/>
            </p:cNvSpPr>
            <p:nvPr/>
          </p:nvSpPr>
          <p:spPr bwMode="auto">
            <a:xfrm flipV="1">
              <a:off x="3062" y="2463"/>
              <a:ext cx="1915" cy="1377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Text Box 34"/>
            <p:cNvSpPr txBox="1">
              <a:spLocks noChangeArrowheads="1"/>
            </p:cNvSpPr>
            <p:nvPr/>
          </p:nvSpPr>
          <p:spPr bwMode="auto">
            <a:xfrm>
              <a:off x="5044" y="2294"/>
              <a:ext cx="4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CSL</a:t>
              </a: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4205288" y="754063"/>
            <a:ext cx="4724400" cy="3022600"/>
            <a:chOff x="2640" y="480"/>
            <a:chExt cx="2976" cy="1904"/>
          </a:xfrm>
        </p:grpSpPr>
        <p:sp>
          <p:nvSpPr>
            <p:cNvPr id="29739" name="Line 6"/>
            <p:cNvSpPr>
              <a:spLocks noChangeShapeType="1"/>
            </p:cNvSpPr>
            <p:nvPr/>
          </p:nvSpPr>
          <p:spPr bwMode="auto">
            <a:xfrm>
              <a:off x="3024" y="2064"/>
              <a:ext cx="2544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7"/>
            <p:cNvSpPr>
              <a:spLocks noChangeShapeType="1"/>
            </p:cNvSpPr>
            <p:nvPr/>
          </p:nvSpPr>
          <p:spPr bwMode="auto">
            <a:xfrm flipV="1">
              <a:off x="3024" y="480"/>
              <a:ext cx="0" cy="1584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Text Box 11"/>
            <p:cNvSpPr txBox="1">
              <a:spLocks noChangeArrowheads="1"/>
            </p:cNvSpPr>
            <p:nvPr/>
          </p:nvSpPr>
          <p:spPr bwMode="auto">
            <a:xfrm>
              <a:off x="3157" y="2096"/>
              <a:ext cx="1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rgbClr val="99FFCC"/>
                  </a:solidFill>
                  <a:latin typeface="Arial" charset="0"/>
                </a:rPr>
                <a:t>Effective stress </a:t>
              </a:r>
              <a:r>
                <a:rPr lang="en-US" sz="2400">
                  <a:solidFill>
                    <a:srgbClr val="99FFCC"/>
                  </a:solidFill>
                  <a:latin typeface="Symbol" pitchFamily="18" charset="2"/>
                </a:rPr>
                <a:t>s</a:t>
              </a:r>
              <a:r>
                <a:rPr lang="en-US" sz="2400" baseline="-20000">
                  <a:solidFill>
                    <a:srgbClr val="99FFCC"/>
                  </a:solidFill>
                  <a:latin typeface="Arial" charset="0"/>
                </a:rPr>
                <a:t>v</a:t>
              </a:r>
              <a:r>
                <a:rPr lang="en-US" sz="2400">
                  <a:solidFill>
                    <a:srgbClr val="99FFCC"/>
                  </a:solidFill>
                  <a:latin typeface="Arial" charset="0"/>
                </a:rPr>
                <a:t>'</a:t>
              </a:r>
            </a:p>
          </p:txBody>
        </p:sp>
        <p:sp>
          <p:nvSpPr>
            <p:cNvPr id="29742" name="Text Box 15"/>
            <p:cNvSpPr txBox="1">
              <a:spLocks noChangeArrowheads="1"/>
            </p:cNvSpPr>
            <p:nvPr/>
          </p:nvSpPr>
          <p:spPr bwMode="auto">
            <a:xfrm rot="-5400000">
              <a:off x="2176" y="1136"/>
              <a:ext cx="1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rgbClr val="99FFCC"/>
                  </a:solidFill>
                  <a:latin typeface="Arial" charset="0"/>
                </a:rPr>
                <a:t>Void Ratio, e</a:t>
              </a:r>
              <a:endParaRPr lang="en-US" sz="2400">
                <a:solidFill>
                  <a:srgbClr val="99FFCC"/>
                </a:solidFill>
                <a:latin typeface="Arial" charset="0"/>
              </a:endParaRPr>
            </a:p>
          </p:txBody>
        </p:sp>
        <p:sp>
          <p:nvSpPr>
            <p:cNvPr id="29743" name="Freeform 19"/>
            <p:cNvSpPr>
              <a:spLocks/>
            </p:cNvSpPr>
            <p:nvPr/>
          </p:nvSpPr>
          <p:spPr bwMode="auto">
            <a:xfrm>
              <a:off x="3408" y="480"/>
              <a:ext cx="2208" cy="1208"/>
            </a:xfrm>
            <a:custGeom>
              <a:avLst/>
              <a:gdLst>
                <a:gd name="T0" fmla="*/ 0 w 2208"/>
                <a:gd name="T1" fmla="*/ 0 h 1208"/>
                <a:gd name="T2" fmla="*/ 192 w 2208"/>
                <a:gd name="T3" fmla="*/ 240 h 1208"/>
                <a:gd name="T4" fmla="*/ 624 w 2208"/>
                <a:gd name="T5" fmla="*/ 576 h 1208"/>
                <a:gd name="T6" fmla="*/ 1008 w 2208"/>
                <a:gd name="T7" fmla="*/ 768 h 1208"/>
                <a:gd name="T8" fmla="*/ 1584 w 2208"/>
                <a:gd name="T9" fmla="*/ 1008 h 1208"/>
                <a:gd name="T10" fmla="*/ 1968 w 2208"/>
                <a:gd name="T11" fmla="*/ 1152 h 1208"/>
                <a:gd name="T12" fmla="*/ 2160 w 2208"/>
                <a:gd name="T13" fmla="*/ 1200 h 1208"/>
                <a:gd name="T14" fmla="*/ 2208 w 2208"/>
                <a:gd name="T15" fmla="*/ 1200 h 1208"/>
                <a:gd name="T16" fmla="*/ 2160 w 2208"/>
                <a:gd name="T17" fmla="*/ 1200 h 12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8"/>
                <a:gd name="T28" fmla="*/ 0 h 1208"/>
                <a:gd name="T29" fmla="*/ 2208 w 2208"/>
                <a:gd name="T30" fmla="*/ 1208 h 12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8" h="1208">
                  <a:moveTo>
                    <a:pt x="0" y="0"/>
                  </a:moveTo>
                  <a:cubicBezTo>
                    <a:pt x="44" y="72"/>
                    <a:pt x="88" y="144"/>
                    <a:pt x="192" y="240"/>
                  </a:cubicBezTo>
                  <a:cubicBezTo>
                    <a:pt x="296" y="336"/>
                    <a:pt x="488" y="488"/>
                    <a:pt x="624" y="576"/>
                  </a:cubicBezTo>
                  <a:cubicBezTo>
                    <a:pt x="760" y="664"/>
                    <a:pt x="848" y="696"/>
                    <a:pt x="1008" y="768"/>
                  </a:cubicBezTo>
                  <a:cubicBezTo>
                    <a:pt x="1168" y="840"/>
                    <a:pt x="1424" y="944"/>
                    <a:pt x="1584" y="1008"/>
                  </a:cubicBezTo>
                  <a:cubicBezTo>
                    <a:pt x="1744" y="1072"/>
                    <a:pt x="1872" y="1120"/>
                    <a:pt x="1968" y="1152"/>
                  </a:cubicBezTo>
                  <a:cubicBezTo>
                    <a:pt x="2064" y="1184"/>
                    <a:pt x="2120" y="1192"/>
                    <a:pt x="2160" y="1200"/>
                  </a:cubicBezTo>
                  <a:cubicBezTo>
                    <a:pt x="2200" y="1208"/>
                    <a:pt x="2208" y="1200"/>
                    <a:pt x="2208" y="1200"/>
                  </a:cubicBezTo>
                  <a:cubicBezTo>
                    <a:pt x="2208" y="1200"/>
                    <a:pt x="2184" y="1200"/>
                    <a:pt x="2160" y="1200"/>
                  </a:cubicBezTo>
                </a:path>
              </a:pathLst>
            </a:custGeom>
            <a:noFill/>
            <a:ln w="44450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23"/>
            <p:cNvSpPr>
              <a:spLocks/>
            </p:cNvSpPr>
            <p:nvPr/>
          </p:nvSpPr>
          <p:spPr bwMode="auto">
            <a:xfrm>
              <a:off x="3298" y="513"/>
              <a:ext cx="1584" cy="1392"/>
            </a:xfrm>
            <a:custGeom>
              <a:avLst/>
              <a:gdLst>
                <a:gd name="T0" fmla="*/ 0 w 1584"/>
                <a:gd name="T1" fmla="*/ 0 h 1392"/>
                <a:gd name="T2" fmla="*/ 144 w 1584"/>
                <a:gd name="T3" fmla="*/ 336 h 1392"/>
                <a:gd name="T4" fmla="*/ 432 w 1584"/>
                <a:gd name="T5" fmla="*/ 672 h 1392"/>
                <a:gd name="T6" fmla="*/ 960 w 1584"/>
                <a:gd name="T7" fmla="*/ 1104 h 1392"/>
                <a:gd name="T8" fmla="*/ 1584 w 1584"/>
                <a:gd name="T9" fmla="*/ 1392 h 1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1392"/>
                <a:gd name="T17" fmla="*/ 1584 w 1584"/>
                <a:gd name="T18" fmla="*/ 1392 h 1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1392">
                  <a:moveTo>
                    <a:pt x="0" y="0"/>
                  </a:moveTo>
                  <a:cubicBezTo>
                    <a:pt x="36" y="112"/>
                    <a:pt x="72" y="224"/>
                    <a:pt x="144" y="336"/>
                  </a:cubicBezTo>
                  <a:cubicBezTo>
                    <a:pt x="216" y="448"/>
                    <a:pt x="296" y="544"/>
                    <a:pt x="432" y="672"/>
                  </a:cubicBezTo>
                  <a:cubicBezTo>
                    <a:pt x="568" y="800"/>
                    <a:pt x="768" y="984"/>
                    <a:pt x="960" y="1104"/>
                  </a:cubicBezTo>
                  <a:cubicBezTo>
                    <a:pt x="1152" y="1224"/>
                    <a:pt x="1368" y="1308"/>
                    <a:pt x="1584" y="1392"/>
                  </a:cubicBezTo>
                </a:path>
              </a:pathLst>
            </a:custGeom>
            <a:noFill/>
            <a:ln w="444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Text Box 25"/>
            <p:cNvSpPr txBox="1">
              <a:spLocks noChangeArrowheads="1"/>
            </p:cNvSpPr>
            <p:nvPr/>
          </p:nvSpPr>
          <p:spPr bwMode="auto">
            <a:xfrm>
              <a:off x="5232" y="1296"/>
              <a:ext cx="3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rgbClr val="33CCFF"/>
                  </a:solidFill>
                  <a:latin typeface="Arial" charset="0"/>
                </a:rPr>
                <a:t>NC</a:t>
              </a:r>
            </a:p>
          </p:txBody>
        </p:sp>
        <p:sp>
          <p:nvSpPr>
            <p:cNvPr id="29746" name="Text Box 35"/>
            <p:cNvSpPr txBox="1">
              <a:spLocks noChangeArrowheads="1"/>
            </p:cNvSpPr>
            <p:nvPr/>
          </p:nvSpPr>
          <p:spPr bwMode="auto">
            <a:xfrm>
              <a:off x="4896" y="1728"/>
              <a:ext cx="4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CSL</a:t>
              </a:r>
            </a:p>
          </p:txBody>
        </p:sp>
      </p:grp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447675" y="4340225"/>
            <a:ext cx="34083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400"/>
              <a:t>CSSM Premise:</a:t>
            </a:r>
          </a:p>
          <a:p>
            <a:pPr algn="l" eaLnBrk="1" hangingPunct="1">
              <a:lnSpc>
                <a:spcPct val="125000"/>
              </a:lnSpc>
            </a:pPr>
            <a:r>
              <a:rPr lang="en-US" sz="2400"/>
              <a:t>“All stress paths fail on the critical state line (CSL)”</a:t>
            </a:r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1606550" y="679450"/>
            <a:ext cx="176213" cy="234950"/>
            <a:chOff x="1012" y="428"/>
            <a:chExt cx="111" cy="148"/>
          </a:xfrm>
        </p:grpSpPr>
        <p:sp>
          <p:nvSpPr>
            <p:cNvPr id="29737" name="Line 52"/>
            <p:cNvSpPr>
              <a:spLocks noChangeShapeType="1"/>
            </p:cNvSpPr>
            <p:nvPr/>
          </p:nvSpPr>
          <p:spPr bwMode="auto">
            <a:xfrm flipH="1">
              <a:off x="1012" y="428"/>
              <a:ext cx="59" cy="133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Line 53"/>
            <p:cNvSpPr>
              <a:spLocks noChangeShapeType="1"/>
            </p:cNvSpPr>
            <p:nvPr/>
          </p:nvSpPr>
          <p:spPr bwMode="auto">
            <a:xfrm flipH="1">
              <a:off x="1064" y="443"/>
              <a:ext cx="59" cy="133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1330325" y="962025"/>
            <a:ext cx="2133600" cy="2154238"/>
            <a:chOff x="838" y="606"/>
            <a:chExt cx="1344" cy="1357"/>
          </a:xfrm>
        </p:grpSpPr>
        <p:sp>
          <p:nvSpPr>
            <p:cNvPr id="29735" name="Line 17"/>
            <p:cNvSpPr>
              <a:spLocks noChangeShapeType="1"/>
            </p:cNvSpPr>
            <p:nvPr/>
          </p:nvSpPr>
          <p:spPr bwMode="auto">
            <a:xfrm>
              <a:off x="838" y="606"/>
              <a:ext cx="1344" cy="1200"/>
            </a:xfrm>
            <a:prstGeom prst="line">
              <a:avLst/>
            </a:prstGeom>
            <a:noFill/>
            <a:ln w="6032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Text Box 36"/>
            <p:cNvSpPr txBox="1">
              <a:spLocks noChangeArrowheads="1"/>
            </p:cNvSpPr>
            <p:nvPr/>
          </p:nvSpPr>
          <p:spPr bwMode="auto">
            <a:xfrm>
              <a:off x="1724" y="1713"/>
              <a:ext cx="4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CSL</a:t>
              </a:r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1350963" y="903288"/>
            <a:ext cx="165100" cy="293687"/>
            <a:chOff x="851" y="569"/>
            <a:chExt cx="104" cy="185"/>
          </a:xfrm>
        </p:grpSpPr>
        <p:sp>
          <p:nvSpPr>
            <p:cNvPr id="29733" name="Line 54"/>
            <p:cNvSpPr>
              <a:spLocks noChangeShapeType="1"/>
            </p:cNvSpPr>
            <p:nvPr/>
          </p:nvSpPr>
          <p:spPr bwMode="auto">
            <a:xfrm flipH="1">
              <a:off x="851" y="569"/>
              <a:ext cx="59" cy="1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55"/>
            <p:cNvSpPr>
              <a:spLocks noChangeShapeType="1"/>
            </p:cNvSpPr>
            <p:nvPr/>
          </p:nvSpPr>
          <p:spPr bwMode="auto">
            <a:xfrm flipH="1">
              <a:off x="896" y="599"/>
              <a:ext cx="59" cy="1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21" name="Line 56"/>
          <p:cNvSpPr>
            <a:spLocks noChangeShapeType="1"/>
          </p:cNvSpPr>
          <p:nvPr/>
        </p:nvSpPr>
        <p:spPr bwMode="auto">
          <a:xfrm flipV="1">
            <a:off x="4833938" y="4002088"/>
            <a:ext cx="2954337" cy="2120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Freeform 58"/>
          <p:cNvSpPr>
            <a:spLocks/>
          </p:cNvSpPr>
          <p:nvPr/>
        </p:nvSpPr>
        <p:spPr bwMode="auto">
          <a:xfrm>
            <a:off x="4940300" y="5899150"/>
            <a:ext cx="149225" cy="336550"/>
          </a:xfrm>
          <a:custGeom>
            <a:avLst/>
            <a:gdLst>
              <a:gd name="T0" fmla="*/ 0 w 66"/>
              <a:gd name="T1" fmla="*/ 0 h 184"/>
              <a:gd name="T2" fmla="*/ 52 w 66"/>
              <a:gd name="T3" fmla="*/ 47 h 184"/>
              <a:gd name="T4" fmla="*/ 61 w 66"/>
              <a:gd name="T5" fmla="*/ 99 h 184"/>
              <a:gd name="T6" fmla="*/ 66 w 66"/>
              <a:gd name="T7" fmla="*/ 142 h 184"/>
              <a:gd name="T8" fmla="*/ 61 w 66"/>
              <a:gd name="T9" fmla="*/ 184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184"/>
              <a:gd name="T17" fmla="*/ 66 w 66"/>
              <a:gd name="T18" fmla="*/ 184 h 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184">
                <a:moveTo>
                  <a:pt x="0" y="0"/>
                </a:moveTo>
                <a:cubicBezTo>
                  <a:pt x="21" y="15"/>
                  <a:pt x="42" y="30"/>
                  <a:pt x="52" y="47"/>
                </a:cubicBezTo>
                <a:cubicBezTo>
                  <a:pt x="62" y="64"/>
                  <a:pt x="59" y="83"/>
                  <a:pt x="61" y="99"/>
                </a:cubicBezTo>
                <a:cubicBezTo>
                  <a:pt x="63" y="115"/>
                  <a:pt x="66" y="128"/>
                  <a:pt x="66" y="142"/>
                </a:cubicBezTo>
                <a:cubicBezTo>
                  <a:pt x="66" y="156"/>
                  <a:pt x="63" y="170"/>
                  <a:pt x="61" y="184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59"/>
          <p:cNvSpPr txBox="1">
            <a:spLocks noChangeArrowheads="1"/>
          </p:cNvSpPr>
          <p:nvPr/>
        </p:nvSpPr>
        <p:spPr bwMode="auto">
          <a:xfrm>
            <a:off x="5116513" y="5651500"/>
            <a:ext cx="430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Symbol" pitchFamily="18" charset="2"/>
              </a:rPr>
              <a:t>f</a:t>
            </a:r>
            <a:r>
              <a:rPr lang="en-US" sz="2800" b="0">
                <a:solidFill>
                  <a:srgbClr val="99FFCC"/>
                </a:solidFill>
                <a:latin typeface="Arial" charset="0"/>
                <a:sym typeface="Symbol" pitchFamily="18" charset="2"/>
              </a:rPr>
              <a:t></a:t>
            </a:r>
          </a:p>
        </p:txBody>
      </p:sp>
      <p:sp>
        <p:nvSpPr>
          <p:cNvPr id="29724" name="Text Box 75"/>
          <p:cNvSpPr txBox="1">
            <a:spLocks noChangeArrowheads="1"/>
          </p:cNvSpPr>
          <p:nvPr/>
        </p:nvSpPr>
        <p:spPr bwMode="auto">
          <a:xfrm>
            <a:off x="3884613" y="5991225"/>
            <a:ext cx="835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FF0000"/>
                </a:solidFill>
              </a:rPr>
              <a:t>c</a:t>
            </a:r>
            <a:r>
              <a:rPr lang="en-US" sz="2800" b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=0</a:t>
            </a: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1036638" y="2022475"/>
            <a:ext cx="2751137" cy="7938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49" name="Text Box 77"/>
          <p:cNvSpPr txBox="1">
            <a:spLocks noChangeArrowheads="1"/>
          </p:cNvSpPr>
          <p:nvPr/>
        </p:nvSpPr>
        <p:spPr bwMode="auto">
          <a:xfrm>
            <a:off x="1176338" y="1920875"/>
            <a:ext cx="517525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>
                <a:latin typeface="Arial" charset="0"/>
              </a:rPr>
              <a:t>e</a:t>
            </a:r>
            <a:r>
              <a:rPr lang="en-US" sz="2800" b="0" baseline="-20000">
                <a:latin typeface="Arial" charset="0"/>
              </a:rPr>
              <a:t>0</a:t>
            </a:r>
          </a:p>
        </p:txBody>
      </p:sp>
      <p:sp>
        <p:nvSpPr>
          <p:cNvPr id="3150" name="Oval 78"/>
          <p:cNvSpPr>
            <a:spLocks noChangeArrowheads="1"/>
          </p:cNvSpPr>
          <p:nvPr/>
        </p:nvSpPr>
        <p:spPr bwMode="auto">
          <a:xfrm>
            <a:off x="2444750" y="1952625"/>
            <a:ext cx="157163" cy="157163"/>
          </a:xfrm>
          <a:prstGeom prst="ellipse">
            <a:avLst/>
          </a:prstGeom>
          <a:solidFill>
            <a:srgbClr val="FF99CC"/>
          </a:solidFill>
          <a:ln w="25400" algn="ctr">
            <a:solidFill>
              <a:srgbClr val="FF0000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51" name="Oval 79"/>
          <p:cNvSpPr>
            <a:spLocks noChangeArrowheads="1"/>
          </p:cNvSpPr>
          <p:nvPr/>
        </p:nvSpPr>
        <p:spPr bwMode="auto">
          <a:xfrm>
            <a:off x="2930525" y="1936750"/>
            <a:ext cx="157163" cy="157163"/>
          </a:xfrm>
          <a:prstGeom prst="ellipse">
            <a:avLst/>
          </a:prstGeom>
          <a:solidFill>
            <a:srgbClr val="00FFFF"/>
          </a:solidFill>
          <a:ln w="25400" algn="ctr">
            <a:solidFill>
              <a:srgbClr val="33CCCC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52" name="Text Box 80"/>
          <p:cNvSpPr txBox="1">
            <a:spLocks noChangeArrowheads="1"/>
          </p:cNvSpPr>
          <p:nvPr/>
        </p:nvSpPr>
        <p:spPr bwMode="auto">
          <a:xfrm>
            <a:off x="1425575" y="1265238"/>
            <a:ext cx="2333625" cy="557212"/>
          </a:xfrm>
          <a:prstGeom prst="rect">
            <a:avLst/>
          </a:prstGeom>
          <a:solidFill>
            <a:srgbClr val="0033CC"/>
          </a:solidFill>
          <a:ln w="38100" algn="ctr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>
                <a:latin typeface="Symbol" pitchFamily="18" charset="2"/>
              </a:rPr>
              <a:t>s</a:t>
            </a:r>
            <a:r>
              <a:rPr lang="en-US" sz="2800" baseline="-18000">
                <a:latin typeface="Arial" charset="0"/>
              </a:rPr>
              <a:t>CSL</a:t>
            </a:r>
            <a:r>
              <a:rPr lang="en-US" sz="2800"/>
              <a:t>’</a:t>
            </a:r>
            <a:r>
              <a:rPr lang="en-US" sz="2800">
                <a:latin typeface="Arial" charset="0"/>
              </a:rPr>
              <a:t> </a:t>
            </a:r>
            <a:r>
              <a:rPr lang="en-US" sz="2800">
                <a:latin typeface="Arial" charset="0"/>
                <a:sym typeface="Symbol" pitchFamily="18" charset="2"/>
              </a:rPr>
              <a:t> </a:t>
            </a:r>
            <a:r>
              <a:rPr lang="en-US" sz="2800">
                <a:latin typeface="Arial" charset="0"/>
                <a:cs typeface="Arial" charset="0"/>
                <a:sym typeface="Symbol" pitchFamily="18" charset="2"/>
              </a:rPr>
              <a:t>½</a:t>
            </a:r>
            <a:r>
              <a:rPr lang="en-US" sz="2800">
                <a:latin typeface="Symbol" pitchFamily="18" charset="2"/>
                <a:sym typeface="Symbol" pitchFamily="18" charset="2"/>
              </a:rPr>
              <a:t>s</a:t>
            </a:r>
            <a:r>
              <a:rPr lang="en-US" sz="2800" baseline="-20000">
                <a:latin typeface="Arial" charset="0"/>
                <a:sym typeface="Symbol" pitchFamily="18" charset="2"/>
              </a:rPr>
              <a:t>NC</a:t>
            </a:r>
            <a:r>
              <a:rPr lang="en-US" sz="2800">
                <a:sym typeface="Symbol" pitchFamily="18" charset="2"/>
              </a:rPr>
              <a:t>’</a:t>
            </a:r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2522538" y="2100263"/>
            <a:ext cx="0" cy="1363662"/>
          </a:xfrm>
          <a:prstGeom prst="lin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3017838" y="2138363"/>
            <a:ext cx="0" cy="1293812"/>
          </a:xfrm>
          <a:prstGeom prst="line">
            <a:avLst/>
          </a:prstGeom>
          <a:noFill/>
          <a:ln w="34925">
            <a:solidFill>
              <a:srgbClr val="33CCCC"/>
            </a:solidFill>
            <a:prstDash val="sysDot"/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32" name="Text Box 83"/>
          <p:cNvSpPr txBox="1">
            <a:spLocks noChangeArrowheads="1"/>
          </p:cNvSpPr>
          <p:nvPr/>
        </p:nvSpPr>
        <p:spPr bwMode="auto">
          <a:xfrm>
            <a:off x="3279775" y="3382963"/>
            <a:ext cx="1341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Arial" charset="0"/>
              </a:rPr>
              <a:t>Log </a:t>
            </a:r>
            <a:r>
              <a:rPr lang="en-US" sz="24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4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4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123" grpId="0"/>
      <p:bldP spid="3149" grpId="0"/>
      <p:bldP spid="3150" grpId="0" animBg="1"/>
      <p:bldP spid="3151" grpId="0" animBg="1"/>
      <p:bldP spid="3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635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  <a:latin typeface="Comic Sans MS" pitchFamily="66" charset="0"/>
              </a:rPr>
              <a:t>CSSM for Dummies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V="1">
            <a:off x="1143000" y="609600"/>
            <a:ext cx="0" cy="2667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127125" y="3276600"/>
            <a:ext cx="32162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4784725" y="3276600"/>
            <a:ext cx="40322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4800600" y="762000"/>
            <a:ext cx="0" cy="2514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V="1">
            <a:off x="4794250" y="3581400"/>
            <a:ext cx="0" cy="25908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784725" y="6172200"/>
            <a:ext cx="39782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752600" y="3398838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Arial" charset="0"/>
              </a:rPr>
              <a:t>Log </a:t>
            </a:r>
            <a:r>
              <a:rPr lang="en-US" sz="24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4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4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6022975" y="6356350"/>
            <a:ext cx="2435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Effective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0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 rot="-5400000">
            <a:off x="3455988" y="4552950"/>
            <a:ext cx="1889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Shear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t</a:t>
            </a:r>
            <a:endParaRPr lang="en-US" sz="20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 rot="-5400000">
            <a:off x="-425449" y="149225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Void Ratio, e</a:t>
            </a:r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 rot="-5400000">
            <a:off x="3562351" y="1712912"/>
            <a:ext cx="172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Void Ratio, e</a:t>
            </a:r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1524000" y="685800"/>
            <a:ext cx="2438400" cy="2209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>
            <a:off x="1314450" y="976313"/>
            <a:ext cx="2133600" cy="1905000"/>
          </a:xfrm>
          <a:prstGeom prst="line">
            <a:avLst/>
          </a:prstGeom>
          <a:noFill/>
          <a:ln w="603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Freeform 17"/>
          <p:cNvSpPr>
            <a:spLocks/>
          </p:cNvSpPr>
          <p:nvPr/>
        </p:nvSpPr>
        <p:spPr bwMode="auto">
          <a:xfrm>
            <a:off x="5410200" y="762000"/>
            <a:ext cx="3505200" cy="1917700"/>
          </a:xfrm>
          <a:custGeom>
            <a:avLst/>
            <a:gdLst>
              <a:gd name="T0" fmla="*/ 0 w 2208"/>
              <a:gd name="T1" fmla="*/ 0 h 1208"/>
              <a:gd name="T2" fmla="*/ 192 w 2208"/>
              <a:gd name="T3" fmla="*/ 240 h 1208"/>
              <a:gd name="T4" fmla="*/ 624 w 2208"/>
              <a:gd name="T5" fmla="*/ 576 h 1208"/>
              <a:gd name="T6" fmla="*/ 1008 w 2208"/>
              <a:gd name="T7" fmla="*/ 768 h 1208"/>
              <a:gd name="T8" fmla="*/ 1584 w 2208"/>
              <a:gd name="T9" fmla="*/ 1008 h 1208"/>
              <a:gd name="T10" fmla="*/ 1968 w 2208"/>
              <a:gd name="T11" fmla="*/ 1152 h 1208"/>
              <a:gd name="T12" fmla="*/ 2160 w 2208"/>
              <a:gd name="T13" fmla="*/ 1200 h 1208"/>
              <a:gd name="T14" fmla="*/ 2208 w 2208"/>
              <a:gd name="T15" fmla="*/ 1200 h 1208"/>
              <a:gd name="T16" fmla="*/ 2160 w 2208"/>
              <a:gd name="T17" fmla="*/ 1200 h 1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8"/>
              <a:gd name="T28" fmla="*/ 0 h 1208"/>
              <a:gd name="T29" fmla="*/ 2208 w 2208"/>
              <a:gd name="T30" fmla="*/ 1208 h 12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8" h="1208">
                <a:moveTo>
                  <a:pt x="0" y="0"/>
                </a:moveTo>
                <a:cubicBezTo>
                  <a:pt x="44" y="72"/>
                  <a:pt x="88" y="144"/>
                  <a:pt x="192" y="240"/>
                </a:cubicBezTo>
                <a:cubicBezTo>
                  <a:pt x="296" y="336"/>
                  <a:pt x="488" y="488"/>
                  <a:pt x="624" y="576"/>
                </a:cubicBezTo>
                <a:cubicBezTo>
                  <a:pt x="760" y="664"/>
                  <a:pt x="848" y="696"/>
                  <a:pt x="1008" y="768"/>
                </a:cubicBezTo>
                <a:cubicBezTo>
                  <a:pt x="1168" y="840"/>
                  <a:pt x="1424" y="944"/>
                  <a:pt x="1584" y="1008"/>
                </a:cubicBezTo>
                <a:cubicBezTo>
                  <a:pt x="1744" y="1072"/>
                  <a:pt x="1872" y="1120"/>
                  <a:pt x="1968" y="1152"/>
                </a:cubicBezTo>
                <a:cubicBezTo>
                  <a:pt x="2064" y="1184"/>
                  <a:pt x="2120" y="1192"/>
                  <a:pt x="2160" y="1200"/>
                </a:cubicBezTo>
                <a:cubicBezTo>
                  <a:pt x="2200" y="1208"/>
                  <a:pt x="2208" y="1200"/>
                  <a:pt x="2208" y="1200"/>
                </a:cubicBezTo>
                <a:cubicBezTo>
                  <a:pt x="2208" y="1200"/>
                  <a:pt x="2184" y="1200"/>
                  <a:pt x="2160" y="1200"/>
                </a:cubicBezTo>
              </a:path>
            </a:pathLst>
          </a:custGeom>
          <a:noFill/>
          <a:ln w="444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>
            <a:off x="4800600" y="6124575"/>
            <a:ext cx="2681288" cy="7938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Freeform 19"/>
          <p:cNvSpPr>
            <a:spLocks/>
          </p:cNvSpPr>
          <p:nvPr/>
        </p:nvSpPr>
        <p:spPr bwMode="auto">
          <a:xfrm>
            <a:off x="5251450" y="798513"/>
            <a:ext cx="2560638" cy="2082800"/>
          </a:xfrm>
          <a:custGeom>
            <a:avLst/>
            <a:gdLst>
              <a:gd name="T0" fmla="*/ 0 w 1584"/>
              <a:gd name="T1" fmla="*/ 0 h 1392"/>
              <a:gd name="T2" fmla="*/ 144 w 1584"/>
              <a:gd name="T3" fmla="*/ 336 h 1392"/>
              <a:gd name="T4" fmla="*/ 432 w 1584"/>
              <a:gd name="T5" fmla="*/ 672 h 1392"/>
              <a:gd name="T6" fmla="*/ 960 w 1584"/>
              <a:gd name="T7" fmla="*/ 1104 h 1392"/>
              <a:gd name="T8" fmla="*/ 1584 w 1584"/>
              <a:gd name="T9" fmla="*/ 1392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1392"/>
              <a:gd name="T17" fmla="*/ 1584 w 1584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1392">
                <a:moveTo>
                  <a:pt x="0" y="0"/>
                </a:moveTo>
                <a:cubicBezTo>
                  <a:pt x="36" y="112"/>
                  <a:pt x="72" y="224"/>
                  <a:pt x="144" y="336"/>
                </a:cubicBezTo>
                <a:cubicBezTo>
                  <a:pt x="216" y="448"/>
                  <a:pt x="296" y="544"/>
                  <a:pt x="432" y="672"/>
                </a:cubicBezTo>
                <a:cubicBezTo>
                  <a:pt x="568" y="800"/>
                  <a:pt x="768" y="984"/>
                  <a:pt x="960" y="1104"/>
                </a:cubicBezTo>
                <a:cubicBezTo>
                  <a:pt x="1152" y="1224"/>
                  <a:pt x="1368" y="1308"/>
                  <a:pt x="1584" y="1392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3511550" y="2208213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8305800" y="2057400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0741" name="Line 22"/>
          <p:cNvSpPr>
            <a:spLocks noChangeShapeType="1"/>
          </p:cNvSpPr>
          <p:nvPr/>
        </p:nvSpPr>
        <p:spPr bwMode="auto">
          <a:xfrm>
            <a:off x="1989138" y="922338"/>
            <a:ext cx="457200" cy="0"/>
          </a:xfrm>
          <a:prstGeom prst="line">
            <a:avLst/>
          </a:prstGeom>
          <a:noFill/>
          <a:ln w="412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3"/>
          <p:cNvSpPr>
            <a:spLocks noChangeShapeType="1"/>
          </p:cNvSpPr>
          <p:nvPr/>
        </p:nvSpPr>
        <p:spPr bwMode="auto">
          <a:xfrm>
            <a:off x="2438400" y="914400"/>
            <a:ext cx="0" cy="381000"/>
          </a:xfrm>
          <a:prstGeom prst="line">
            <a:avLst/>
          </a:prstGeom>
          <a:noFill/>
          <a:ln w="412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Line 24"/>
          <p:cNvSpPr>
            <a:spLocks noChangeShapeType="1"/>
          </p:cNvSpPr>
          <p:nvPr/>
        </p:nvSpPr>
        <p:spPr bwMode="auto">
          <a:xfrm>
            <a:off x="1981200" y="914400"/>
            <a:ext cx="471488" cy="396875"/>
          </a:xfrm>
          <a:prstGeom prst="line">
            <a:avLst/>
          </a:prstGeom>
          <a:noFill/>
          <a:ln w="412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Text Box 25"/>
          <p:cNvSpPr txBox="1">
            <a:spLocks noChangeArrowheads="1"/>
          </p:cNvSpPr>
          <p:nvPr/>
        </p:nvSpPr>
        <p:spPr bwMode="auto">
          <a:xfrm>
            <a:off x="2446338" y="884238"/>
            <a:ext cx="487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C</a:t>
            </a:r>
            <a:r>
              <a:rPr lang="en-US" sz="2000" baseline="-16000">
                <a:solidFill>
                  <a:srgbClr val="33CCFF"/>
                </a:solidFill>
                <a:latin typeface="Arial" charset="0"/>
              </a:rPr>
              <a:t>C</a:t>
            </a:r>
          </a:p>
        </p:txBody>
      </p:sp>
      <p:sp>
        <p:nvSpPr>
          <p:cNvPr id="30745" name="Line 26"/>
          <p:cNvSpPr>
            <a:spLocks noChangeShapeType="1"/>
          </p:cNvSpPr>
          <p:nvPr/>
        </p:nvSpPr>
        <p:spPr bwMode="auto">
          <a:xfrm flipV="1">
            <a:off x="7554913" y="4286250"/>
            <a:ext cx="412750" cy="635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Line 27"/>
          <p:cNvSpPr>
            <a:spLocks noChangeShapeType="1"/>
          </p:cNvSpPr>
          <p:nvPr/>
        </p:nvSpPr>
        <p:spPr bwMode="auto">
          <a:xfrm flipV="1">
            <a:off x="7967663" y="3981450"/>
            <a:ext cx="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Line 28"/>
          <p:cNvSpPr>
            <a:spLocks noChangeShapeType="1"/>
          </p:cNvSpPr>
          <p:nvPr/>
        </p:nvSpPr>
        <p:spPr bwMode="auto">
          <a:xfrm flipV="1">
            <a:off x="7532688" y="3995738"/>
            <a:ext cx="4572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Text Box 29"/>
          <p:cNvSpPr txBox="1">
            <a:spLocks noChangeArrowheads="1"/>
          </p:cNvSpPr>
          <p:nvPr/>
        </p:nvSpPr>
        <p:spPr bwMode="auto">
          <a:xfrm>
            <a:off x="8010525" y="3989388"/>
            <a:ext cx="700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tan</a:t>
            </a:r>
            <a:r>
              <a:rPr lang="en-US" sz="180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'</a:t>
            </a:r>
          </a:p>
        </p:txBody>
      </p:sp>
      <p:grpSp>
        <p:nvGrpSpPr>
          <p:cNvPr id="30749" name="Group 30"/>
          <p:cNvGrpSpPr>
            <a:grpSpLocks/>
          </p:cNvGrpSpPr>
          <p:nvPr/>
        </p:nvGrpSpPr>
        <p:grpSpPr bwMode="auto">
          <a:xfrm>
            <a:off x="4860925" y="3641725"/>
            <a:ext cx="3840163" cy="2454275"/>
            <a:chOff x="3062" y="2294"/>
            <a:chExt cx="2419" cy="1546"/>
          </a:xfrm>
        </p:grpSpPr>
        <p:sp>
          <p:nvSpPr>
            <p:cNvPr id="30786" name="Line 31"/>
            <p:cNvSpPr>
              <a:spLocks noChangeShapeType="1"/>
            </p:cNvSpPr>
            <p:nvPr/>
          </p:nvSpPr>
          <p:spPr bwMode="auto">
            <a:xfrm flipV="1">
              <a:off x="3062" y="2463"/>
              <a:ext cx="1915" cy="1377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Text Box 32"/>
            <p:cNvSpPr txBox="1">
              <a:spLocks noChangeArrowheads="1"/>
            </p:cNvSpPr>
            <p:nvPr/>
          </p:nvSpPr>
          <p:spPr bwMode="auto">
            <a:xfrm>
              <a:off x="5044" y="2294"/>
              <a:ext cx="4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CSL</a:t>
              </a:r>
            </a:p>
          </p:txBody>
        </p:sp>
      </p:grpSp>
      <p:sp>
        <p:nvSpPr>
          <p:cNvPr id="30750" name="Text Box 33"/>
          <p:cNvSpPr txBox="1">
            <a:spLocks noChangeArrowheads="1"/>
          </p:cNvSpPr>
          <p:nvPr/>
        </p:nvSpPr>
        <p:spPr bwMode="auto">
          <a:xfrm>
            <a:off x="7862888" y="2705100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0751" name="Text Box 34"/>
          <p:cNvSpPr txBox="1">
            <a:spLocks noChangeArrowheads="1"/>
          </p:cNvSpPr>
          <p:nvPr/>
        </p:nvSpPr>
        <p:spPr bwMode="auto">
          <a:xfrm>
            <a:off x="3276600" y="2822575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441325" y="4046538"/>
            <a:ext cx="34083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000"/>
              <a:t>STRESS PATH No.1</a:t>
            </a:r>
          </a:p>
          <a:p>
            <a:pPr eaLnBrk="1" hangingPunct="1">
              <a:lnSpc>
                <a:spcPct val="125000"/>
              </a:lnSpc>
            </a:pPr>
            <a:r>
              <a:rPr lang="en-US" sz="2000"/>
              <a:t>NC Drained Soil </a:t>
            </a:r>
          </a:p>
        </p:txBody>
      </p:sp>
      <p:sp>
        <p:nvSpPr>
          <p:cNvPr id="30753" name="Line 36"/>
          <p:cNvSpPr>
            <a:spLocks noChangeShapeType="1"/>
          </p:cNvSpPr>
          <p:nvPr/>
        </p:nvSpPr>
        <p:spPr bwMode="auto">
          <a:xfrm flipH="1">
            <a:off x="1630363" y="679450"/>
            <a:ext cx="93662" cy="211138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4" name="Line 37"/>
          <p:cNvSpPr>
            <a:spLocks noChangeShapeType="1"/>
          </p:cNvSpPr>
          <p:nvPr/>
        </p:nvSpPr>
        <p:spPr bwMode="auto">
          <a:xfrm flipH="1">
            <a:off x="1689100" y="703263"/>
            <a:ext cx="93663" cy="211137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5" name="Line 38"/>
          <p:cNvSpPr>
            <a:spLocks noChangeShapeType="1"/>
          </p:cNvSpPr>
          <p:nvPr/>
        </p:nvSpPr>
        <p:spPr bwMode="auto">
          <a:xfrm flipH="1">
            <a:off x="1379538" y="939800"/>
            <a:ext cx="123825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6" name="Line 39"/>
          <p:cNvSpPr>
            <a:spLocks noChangeShapeType="1"/>
          </p:cNvSpPr>
          <p:nvPr/>
        </p:nvSpPr>
        <p:spPr bwMode="auto">
          <a:xfrm flipH="1">
            <a:off x="1422400" y="979488"/>
            <a:ext cx="139700" cy="231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7" name="Line 40"/>
          <p:cNvSpPr>
            <a:spLocks noChangeShapeType="1"/>
          </p:cNvSpPr>
          <p:nvPr/>
        </p:nvSpPr>
        <p:spPr bwMode="auto">
          <a:xfrm flipV="1">
            <a:off x="4833938" y="4002088"/>
            <a:ext cx="2954337" cy="2120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257175" y="4889500"/>
            <a:ext cx="3835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000">
                <a:solidFill>
                  <a:schemeClr val="bg1"/>
                </a:solidFill>
              </a:rPr>
              <a:t>Given: e</a:t>
            </a:r>
            <a:r>
              <a:rPr lang="en-US" sz="2000" baseline="-25000">
                <a:solidFill>
                  <a:schemeClr val="bg1"/>
                </a:solidFill>
              </a:rPr>
              <a:t>0</a:t>
            </a:r>
            <a:r>
              <a:rPr lang="en-US" sz="2000">
                <a:solidFill>
                  <a:schemeClr val="bg1"/>
                </a:solidFill>
              </a:rPr>
              <a:t>, </a:t>
            </a:r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000" baseline="-22000">
                <a:solidFill>
                  <a:schemeClr val="bg1"/>
                </a:solidFill>
              </a:rPr>
              <a:t>vo</a:t>
            </a:r>
            <a:r>
              <a:rPr lang="en-US" sz="2000">
                <a:solidFill>
                  <a:schemeClr val="bg1"/>
                </a:solidFill>
              </a:rPr>
              <a:t>’, NC (OCR=1)</a:t>
            </a:r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 flipV="1">
            <a:off x="7464425" y="2181225"/>
            <a:ext cx="0" cy="3957638"/>
          </a:xfrm>
          <a:prstGeom prst="line">
            <a:avLst/>
          </a:prstGeom>
          <a:noFill/>
          <a:ln w="19050">
            <a:solidFill>
              <a:srgbClr val="FFFF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 flipH="1" flipV="1">
            <a:off x="3135313" y="2063750"/>
            <a:ext cx="9525" cy="1266825"/>
          </a:xfrm>
          <a:prstGeom prst="line">
            <a:avLst/>
          </a:prstGeom>
          <a:noFill/>
          <a:ln w="19050">
            <a:solidFill>
              <a:srgbClr val="FFFF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 flipH="1" flipV="1">
            <a:off x="3098800" y="2146300"/>
            <a:ext cx="4360863" cy="22225"/>
          </a:xfrm>
          <a:prstGeom prst="line">
            <a:avLst/>
          </a:prstGeom>
          <a:noFill/>
          <a:ln w="19050">
            <a:solidFill>
              <a:srgbClr val="FFFF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 flipH="1" flipV="1">
            <a:off x="1069975" y="2133600"/>
            <a:ext cx="2089150" cy="14288"/>
          </a:xfrm>
          <a:prstGeom prst="line">
            <a:avLst/>
          </a:prstGeom>
          <a:noFill/>
          <a:ln w="19050">
            <a:solidFill>
              <a:srgbClr val="FFFF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746125" y="1933575"/>
            <a:ext cx="39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chemeClr val="bg1"/>
                </a:solidFill>
                <a:latin typeface="Arial" charset="0"/>
              </a:rPr>
              <a:t>e</a:t>
            </a:r>
            <a:r>
              <a:rPr lang="en-US" sz="1800" b="0" baseline="-18000">
                <a:solidFill>
                  <a:schemeClr val="bg1"/>
                </a:solidFill>
                <a:latin typeface="Arial" charset="0"/>
              </a:rPr>
              <a:t>0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2974975" y="324008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1800" b="0" baseline="-18000">
                <a:solidFill>
                  <a:schemeClr val="bg1"/>
                </a:solidFill>
                <a:latin typeface="Arial" charset="0"/>
              </a:rPr>
              <a:t>vo</a:t>
            </a:r>
            <a:r>
              <a:rPr lang="en-US" sz="1800" b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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7196138" y="6113463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1800" b="0" baseline="-18000">
                <a:solidFill>
                  <a:schemeClr val="bg1"/>
                </a:solidFill>
                <a:latin typeface="Arial" charset="0"/>
              </a:rPr>
              <a:t>vo</a:t>
            </a:r>
            <a:r>
              <a:rPr lang="en-US" sz="1800" b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</a:t>
            </a:r>
          </a:p>
        </p:txBody>
      </p:sp>
      <p:sp>
        <p:nvSpPr>
          <p:cNvPr id="18483" name="Oval 51"/>
          <p:cNvSpPr>
            <a:spLocks noChangeArrowheads="1"/>
          </p:cNvSpPr>
          <p:nvPr/>
        </p:nvSpPr>
        <p:spPr bwMode="auto">
          <a:xfrm>
            <a:off x="3073400" y="2060575"/>
            <a:ext cx="111125" cy="1349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Oval 52"/>
          <p:cNvSpPr>
            <a:spLocks noChangeArrowheads="1"/>
          </p:cNvSpPr>
          <p:nvPr/>
        </p:nvSpPr>
        <p:spPr bwMode="auto">
          <a:xfrm>
            <a:off x="7400925" y="2100263"/>
            <a:ext cx="111125" cy="1349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53"/>
          <p:cNvSpPr>
            <a:spLocks noChangeArrowheads="1"/>
          </p:cNvSpPr>
          <p:nvPr/>
        </p:nvSpPr>
        <p:spPr bwMode="auto">
          <a:xfrm>
            <a:off x="7407275" y="6073775"/>
            <a:ext cx="111125" cy="1349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119063" y="5384800"/>
            <a:ext cx="41275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000">
                <a:solidFill>
                  <a:schemeClr val="bg1"/>
                </a:solidFill>
              </a:rPr>
              <a:t>Drained Path: </a:t>
            </a:r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chemeClr val="bg1"/>
                </a:solidFill>
              </a:rPr>
              <a:t>u = 0</a:t>
            </a:r>
          </a:p>
        </p:txBody>
      </p:sp>
      <p:sp>
        <p:nvSpPr>
          <p:cNvPr id="18487" name="Line 55"/>
          <p:cNvSpPr>
            <a:spLocks noChangeShapeType="1"/>
          </p:cNvSpPr>
          <p:nvPr/>
        </p:nvSpPr>
        <p:spPr bwMode="auto">
          <a:xfrm flipH="1" flipV="1">
            <a:off x="7458075" y="4249738"/>
            <a:ext cx="6350" cy="1836737"/>
          </a:xfrm>
          <a:prstGeom prst="line">
            <a:avLst/>
          </a:prstGeom>
          <a:noFill/>
          <a:ln w="476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Oval 56"/>
          <p:cNvSpPr>
            <a:spLocks noChangeArrowheads="1"/>
          </p:cNvSpPr>
          <p:nvPr/>
        </p:nvSpPr>
        <p:spPr bwMode="auto">
          <a:xfrm>
            <a:off x="7402513" y="4141788"/>
            <a:ext cx="111125" cy="1349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Oval 57"/>
          <p:cNvSpPr>
            <a:spLocks noChangeArrowheads="1"/>
          </p:cNvSpPr>
          <p:nvPr/>
        </p:nvSpPr>
        <p:spPr bwMode="auto">
          <a:xfrm>
            <a:off x="7396163" y="2660650"/>
            <a:ext cx="111125" cy="1349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Oval 58"/>
          <p:cNvSpPr>
            <a:spLocks noChangeArrowheads="1"/>
          </p:cNvSpPr>
          <p:nvPr/>
        </p:nvSpPr>
        <p:spPr bwMode="auto">
          <a:xfrm>
            <a:off x="3071813" y="2565400"/>
            <a:ext cx="111125" cy="1349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Line 59"/>
          <p:cNvSpPr>
            <a:spLocks noChangeShapeType="1"/>
          </p:cNvSpPr>
          <p:nvPr/>
        </p:nvSpPr>
        <p:spPr bwMode="auto">
          <a:xfrm flipH="1">
            <a:off x="7448550" y="2222500"/>
            <a:ext cx="4763" cy="442913"/>
          </a:xfrm>
          <a:prstGeom prst="line">
            <a:avLst/>
          </a:prstGeom>
          <a:noFill/>
          <a:ln w="476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2" name="Line 60"/>
          <p:cNvSpPr>
            <a:spLocks noChangeShapeType="1"/>
          </p:cNvSpPr>
          <p:nvPr/>
        </p:nvSpPr>
        <p:spPr bwMode="auto">
          <a:xfrm>
            <a:off x="3124200" y="2157413"/>
            <a:ext cx="3175" cy="442912"/>
          </a:xfrm>
          <a:prstGeom prst="line">
            <a:avLst/>
          </a:prstGeom>
          <a:noFill/>
          <a:ln w="476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" name="Line 62"/>
          <p:cNvSpPr>
            <a:spLocks noChangeShapeType="1"/>
          </p:cNvSpPr>
          <p:nvPr/>
        </p:nvSpPr>
        <p:spPr bwMode="auto">
          <a:xfrm flipH="1" flipV="1">
            <a:off x="4767263" y="4227513"/>
            <a:ext cx="2538412" cy="0"/>
          </a:xfrm>
          <a:prstGeom prst="line">
            <a:avLst/>
          </a:prstGeom>
          <a:noFill/>
          <a:ln w="19050">
            <a:solidFill>
              <a:srgbClr val="FFFF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4854575" y="3843338"/>
            <a:ext cx="2268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t</a:t>
            </a:r>
            <a:r>
              <a:rPr lang="en-US" sz="2000" baseline="-20000">
                <a:solidFill>
                  <a:srgbClr val="99FFCC"/>
                </a:solidFill>
                <a:latin typeface="Arial" charset="0"/>
              </a:rPr>
              <a:t>max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 = c</a:t>
            </a:r>
            <a:r>
              <a:rPr lang="en-US" sz="2000">
                <a:solidFill>
                  <a:srgbClr val="99FFCC"/>
                </a:solidFill>
                <a:latin typeface="Arial" charset="0"/>
                <a:sym typeface="Symbol" pitchFamily="18" charset="2"/>
              </a:rPr>
              <a:t>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 +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000">
                <a:solidFill>
                  <a:srgbClr val="99FFCC"/>
                </a:solidFill>
                <a:latin typeface="Arial" charset="0"/>
                <a:sym typeface="Symbol" pitchFamily="18" charset="2"/>
              </a:rPr>
              <a:t> 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tan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f</a:t>
            </a:r>
            <a:r>
              <a:rPr lang="en-US" sz="2000">
                <a:solidFill>
                  <a:srgbClr val="99FFCC"/>
                </a:solidFill>
                <a:latin typeface="Arial" charset="0"/>
                <a:sym typeface="Symbol" pitchFamily="18" charset="2"/>
              </a:rPr>
              <a:t>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747713" y="2165350"/>
            <a:ext cx="2390775" cy="639763"/>
            <a:chOff x="471" y="1364"/>
            <a:chExt cx="1506" cy="403"/>
          </a:xfrm>
        </p:grpSpPr>
        <p:sp>
          <p:nvSpPr>
            <p:cNvPr id="30782" name="Line 61"/>
            <p:cNvSpPr>
              <a:spLocks noChangeShapeType="1"/>
            </p:cNvSpPr>
            <p:nvPr/>
          </p:nvSpPr>
          <p:spPr bwMode="auto">
            <a:xfrm flipH="1" flipV="1">
              <a:off x="661" y="1662"/>
              <a:ext cx="1316" cy="9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Text Box 64"/>
            <p:cNvSpPr txBox="1">
              <a:spLocks noChangeArrowheads="1"/>
            </p:cNvSpPr>
            <p:nvPr/>
          </p:nvSpPr>
          <p:spPr bwMode="auto">
            <a:xfrm>
              <a:off x="471" y="1536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b="0">
                  <a:solidFill>
                    <a:schemeClr val="bg1"/>
                  </a:solidFill>
                  <a:latin typeface="Arial" charset="0"/>
                </a:rPr>
                <a:t>e</a:t>
              </a:r>
              <a:r>
                <a:rPr lang="en-US" sz="1800" b="0" baseline="-18000">
                  <a:solidFill>
                    <a:schemeClr val="bg1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30784" name="Text Box 65"/>
            <p:cNvSpPr txBox="1">
              <a:spLocks noChangeArrowheads="1"/>
            </p:cNvSpPr>
            <p:nvPr/>
          </p:nvSpPr>
          <p:spPr bwMode="auto">
            <a:xfrm>
              <a:off x="726" y="1383"/>
              <a:ext cx="2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b="0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en-US" sz="1800" b="0">
                  <a:solidFill>
                    <a:schemeClr val="bg1"/>
                  </a:solidFill>
                  <a:latin typeface="Arial" charset="0"/>
                </a:rPr>
                <a:t>e</a:t>
              </a:r>
              <a:endParaRPr lang="en-US" sz="1800" b="0" baseline="-180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0785" name="Line 66"/>
            <p:cNvSpPr>
              <a:spLocks noChangeShapeType="1"/>
            </p:cNvSpPr>
            <p:nvPr/>
          </p:nvSpPr>
          <p:spPr bwMode="auto">
            <a:xfrm flipH="1">
              <a:off x="1007" y="1364"/>
              <a:ext cx="4" cy="27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99" name="Text Box 67"/>
          <p:cNvSpPr txBox="1">
            <a:spLocks noChangeArrowheads="1"/>
          </p:cNvSpPr>
          <p:nvPr/>
        </p:nvSpPr>
        <p:spPr bwMode="auto">
          <a:xfrm>
            <a:off x="261938" y="5800725"/>
            <a:ext cx="38735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1800">
                <a:solidFill>
                  <a:srgbClr val="00FFFF"/>
                </a:solidFill>
              </a:rPr>
              <a:t>Volume Change is Contractive:</a:t>
            </a:r>
            <a:r>
              <a:rPr lang="en-US" sz="2000">
                <a:solidFill>
                  <a:srgbClr val="00FFFF"/>
                </a:solidFill>
              </a:rPr>
              <a:t> </a:t>
            </a:r>
            <a:r>
              <a:rPr lang="en-US" sz="2000">
                <a:solidFill>
                  <a:srgbClr val="00FFFF"/>
                </a:solidFill>
                <a:latin typeface="Symbol" pitchFamily="18" charset="2"/>
              </a:rPr>
              <a:t>e</a:t>
            </a:r>
            <a:r>
              <a:rPr lang="en-US" sz="2000" baseline="-18000">
                <a:solidFill>
                  <a:srgbClr val="00FFFF"/>
                </a:solidFill>
              </a:rPr>
              <a:t>vol</a:t>
            </a:r>
            <a:r>
              <a:rPr lang="en-US" sz="2000">
                <a:solidFill>
                  <a:srgbClr val="00FFFF"/>
                </a:solidFill>
              </a:rPr>
              <a:t> = </a:t>
            </a:r>
            <a:r>
              <a:rPr lang="en-US" sz="2000">
                <a:solidFill>
                  <a:srgbClr val="00FFFF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rgbClr val="00FFFF"/>
                </a:solidFill>
              </a:rPr>
              <a:t>e/(1+e</a:t>
            </a:r>
            <a:r>
              <a:rPr lang="en-US" sz="2000" baseline="-18000">
                <a:solidFill>
                  <a:srgbClr val="00FFFF"/>
                </a:solidFill>
              </a:rPr>
              <a:t>0</a:t>
            </a:r>
            <a:r>
              <a:rPr lang="en-US" sz="2000">
                <a:solidFill>
                  <a:srgbClr val="00FFFF"/>
                </a:solidFill>
              </a:rPr>
              <a:t>) &lt; 0</a:t>
            </a:r>
          </a:p>
        </p:txBody>
      </p:sp>
      <p:sp>
        <p:nvSpPr>
          <p:cNvPr id="30780" name="Text Box 10"/>
          <p:cNvSpPr txBox="1">
            <a:spLocks noChangeArrowheads="1"/>
          </p:cNvSpPr>
          <p:nvPr/>
        </p:nvSpPr>
        <p:spPr bwMode="auto">
          <a:xfrm>
            <a:off x="5881688" y="3376613"/>
            <a:ext cx="2435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Effective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0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0781" name="Text Box 72"/>
          <p:cNvSpPr txBox="1">
            <a:spLocks noChangeArrowheads="1"/>
          </p:cNvSpPr>
          <p:nvPr/>
        </p:nvSpPr>
        <p:spPr bwMode="auto">
          <a:xfrm>
            <a:off x="4133850" y="5845175"/>
            <a:ext cx="633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chemeClr val="bg1"/>
                </a:solidFill>
              </a:rPr>
              <a:t>c’=0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/>
      <p:bldP spid="18474" grpId="0"/>
      <p:bldP spid="18475" grpId="0" animBg="1"/>
      <p:bldP spid="18476" grpId="0" animBg="1"/>
      <p:bldP spid="18477" grpId="0" animBg="1"/>
      <p:bldP spid="18478" grpId="0" animBg="1"/>
      <p:bldP spid="18479" grpId="0"/>
      <p:bldP spid="18481" grpId="0"/>
      <p:bldP spid="18482" grpId="0"/>
      <p:bldP spid="18483" grpId="0" animBg="1"/>
      <p:bldP spid="18484" grpId="0" animBg="1"/>
      <p:bldP spid="18485" grpId="0" animBg="1"/>
      <p:bldP spid="18486" grpId="0"/>
      <p:bldP spid="18487" grpId="0" animBg="1"/>
      <p:bldP spid="18488" grpId="0" animBg="1"/>
      <p:bldP spid="18489" grpId="0" animBg="1"/>
      <p:bldP spid="18490" grpId="0" animBg="1"/>
      <p:bldP spid="18491" grpId="0" animBg="1"/>
      <p:bldP spid="18492" grpId="0" animBg="1"/>
      <p:bldP spid="18494" grpId="0" animBg="1"/>
      <p:bldP spid="18495" grpId="0"/>
      <p:bldP spid="184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635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  <a:latin typeface="Comic Sans MS" pitchFamily="66" charset="0"/>
              </a:rPr>
              <a:t>CSSM for Dummies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V="1">
            <a:off x="1143000" y="609600"/>
            <a:ext cx="0" cy="2667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127125" y="3276600"/>
            <a:ext cx="32162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784725" y="3276600"/>
            <a:ext cx="40322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4800600" y="762000"/>
            <a:ext cx="0" cy="2514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4794250" y="3581400"/>
            <a:ext cx="0" cy="25908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4784725" y="6172200"/>
            <a:ext cx="39782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038350" y="3503613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99FFCC"/>
                </a:solidFill>
                <a:latin typeface="Arial" charset="0"/>
              </a:rPr>
              <a:t>Log </a:t>
            </a:r>
            <a:r>
              <a:rPr lang="en-US" sz="24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4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4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6022975" y="6356350"/>
            <a:ext cx="2435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Effective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0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 rot="-5400000">
            <a:off x="3476625" y="4740275"/>
            <a:ext cx="1889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Shear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t</a:t>
            </a:r>
            <a:endParaRPr lang="en-US" sz="2000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 rot="-5400000">
            <a:off x="-425449" y="149225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Void Ratio, e</a:t>
            </a:r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 rot="-5400000">
            <a:off x="3562351" y="1712912"/>
            <a:ext cx="172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Void Ratio, e</a:t>
            </a:r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>
            <a:off x="1524000" y="685800"/>
            <a:ext cx="2438400" cy="2209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>
            <a:off x="1254125" y="976313"/>
            <a:ext cx="2133600" cy="1905000"/>
          </a:xfrm>
          <a:prstGeom prst="line">
            <a:avLst/>
          </a:prstGeom>
          <a:noFill/>
          <a:ln w="603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Freeform 17"/>
          <p:cNvSpPr>
            <a:spLocks/>
          </p:cNvSpPr>
          <p:nvPr/>
        </p:nvSpPr>
        <p:spPr bwMode="auto">
          <a:xfrm>
            <a:off x="5410200" y="762000"/>
            <a:ext cx="3505200" cy="1917700"/>
          </a:xfrm>
          <a:custGeom>
            <a:avLst/>
            <a:gdLst>
              <a:gd name="T0" fmla="*/ 0 w 2208"/>
              <a:gd name="T1" fmla="*/ 0 h 1208"/>
              <a:gd name="T2" fmla="*/ 192 w 2208"/>
              <a:gd name="T3" fmla="*/ 240 h 1208"/>
              <a:gd name="T4" fmla="*/ 624 w 2208"/>
              <a:gd name="T5" fmla="*/ 576 h 1208"/>
              <a:gd name="T6" fmla="*/ 1008 w 2208"/>
              <a:gd name="T7" fmla="*/ 768 h 1208"/>
              <a:gd name="T8" fmla="*/ 1584 w 2208"/>
              <a:gd name="T9" fmla="*/ 1008 h 1208"/>
              <a:gd name="T10" fmla="*/ 1968 w 2208"/>
              <a:gd name="T11" fmla="*/ 1152 h 1208"/>
              <a:gd name="T12" fmla="*/ 2160 w 2208"/>
              <a:gd name="T13" fmla="*/ 1200 h 1208"/>
              <a:gd name="T14" fmla="*/ 2208 w 2208"/>
              <a:gd name="T15" fmla="*/ 1200 h 1208"/>
              <a:gd name="T16" fmla="*/ 2160 w 2208"/>
              <a:gd name="T17" fmla="*/ 1200 h 1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8"/>
              <a:gd name="T28" fmla="*/ 0 h 1208"/>
              <a:gd name="T29" fmla="*/ 2208 w 2208"/>
              <a:gd name="T30" fmla="*/ 1208 h 12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8" h="1208">
                <a:moveTo>
                  <a:pt x="0" y="0"/>
                </a:moveTo>
                <a:cubicBezTo>
                  <a:pt x="44" y="72"/>
                  <a:pt x="88" y="144"/>
                  <a:pt x="192" y="240"/>
                </a:cubicBezTo>
                <a:cubicBezTo>
                  <a:pt x="296" y="336"/>
                  <a:pt x="488" y="488"/>
                  <a:pt x="624" y="576"/>
                </a:cubicBezTo>
                <a:cubicBezTo>
                  <a:pt x="760" y="664"/>
                  <a:pt x="848" y="696"/>
                  <a:pt x="1008" y="768"/>
                </a:cubicBezTo>
                <a:cubicBezTo>
                  <a:pt x="1168" y="840"/>
                  <a:pt x="1424" y="944"/>
                  <a:pt x="1584" y="1008"/>
                </a:cubicBezTo>
                <a:cubicBezTo>
                  <a:pt x="1744" y="1072"/>
                  <a:pt x="1872" y="1120"/>
                  <a:pt x="1968" y="1152"/>
                </a:cubicBezTo>
                <a:cubicBezTo>
                  <a:pt x="2064" y="1184"/>
                  <a:pt x="2120" y="1192"/>
                  <a:pt x="2160" y="1200"/>
                </a:cubicBezTo>
                <a:cubicBezTo>
                  <a:pt x="2200" y="1208"/>
                  <a:pt x="2208" y="1200"/>
                  <a:pt x="2208" y="1200"/>
                </a:cubicBezTo>
                <a:cubicBezTo>
                  <a:pt x="2208" y="1200"/>
                  <a:pt x="2184" y="1200"/>
                  <a:pt x="2160" y="1200"/>
                </a:cubicBezTo>
              </a:path>
            </a:pathLst>
          </a:custGeom>
          <a:noFill/>
          <a:ln w="444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18"/>
          <p:cNvSpPr>
            <a:spLocks noChangeShapeType="1"/>
          </p:cNvSpPr>
          <p:nvPr/>
        </p:nvSpPr>
        <p:spPr bwMode="auto">
          <a:xfrm>
            <a:off x="4800600" y="6124575"/>
            <a:ext cx="2681288" cy="7938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Freeform 19"/>
          <p:cNvSpPr>
            <a:spLocks/>
          </p:cNvSpPr>
          <p:nvPr/>
        </p:nvSpPr>
        <p:spPr bwMode="auto">
          <a:xfrm>
            <a:off x="5251450" y="798513"/>
            <a:ext cx="2560638" cy="2082800"/>
          </a:xfrm>
          <a:custGeom>
            <a:avLst/>
            <a:gdLst>
              <a:gd name="T0" fmla="*/ 0 w 1584"/>
              <a:gd name="T1" fmla="*/ 0 h 1392"/>
              <a:gd name="T2" fmla="*/ 144 w 1584"/>
              <a:gd name="T3" fmla="*/ 336 h 1392"/>
              <a:gd name="T4" fmla="*/ 432 w 1584"/>
              <a:gd name="T5" fmla="*/ 672 h 1392"/>
              <a:gd name="T6" fmla="*/ 960 w 1584"/>
              <a:gd name="T7" fmla="*/ 1104 h 1392"/>
              <a:gd name="T8" fmla="*/ 1584 w 1584"/>
              <a:gd name="T9" fmla="*/ 1392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1392"/>
              <a:gd name="T17" fmla="*/ 1584 w 1584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1392">
                <a:moveTo>
                  <a:pt x="0" y="0"/>
                </a:moveTo>
                <a:cubicBezTo>
                  <a:pt x="36" y="112"/>
                  <a:pt x="72" y="224"/>
                  <a:pt x="144" y="336"/>
                </a:cubicBezTo>
                <a:cubicBezTo>
                  <a:pt x="216" y="448"/>
                  <a:pt x="296" y="544"/>
                  <a:pt x="432" y="672"/>
                </a:cubicBezTo>
                <a:cubicBezTo>
                  <a:pt x="568" y="800"/>
                  <a:pt x="768" y="984"/>
                  <a:pt x="960" y="1104"/>
                </a:cubicBezTo>
                <a:cubicBezTo>
                  <a:pt x="1152" y="1224"/>
                  <a:pt x="1368" y="1308"/>
                  <a:pt x="1584" y="1392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3511550" y="2208213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1764" name="Text Box 21"/>
          <p:cNvSpPr txBox="1">
            <a:spLocks noChangeArrowheads="1"/>
          </p:cNvSpPr>
          <p:nvPr/>
        </p:nvSpPr>
        <p:spPr bwMode="auto">
          <a:xfrm>
            <a:off x="8305800" y="2057400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NC</a:t>
            </a:r>
          </a:p>
        </p:txBody>
      </p:sp>
      <p:sp>
        <p:nvSpPr>
          <p:cNvPr id="31765" name="Line 22"/>
          <p:cNvSpPr>
            <a:spLocks noChangeShapeType="1"/>
          </p:cNvSpPr>
          <p:nvPr/>
        </p:nvSpPr>
        <p:spPr bwMode="auto">
          <a:xfrm>
            <a:off x="1989138" y="922338"/>
            <a:ext cx="457200" cy="0"/>
          </a:xfrm>
          <a:prstGeom prst="line">
            <a:avLst/>
          </a:prstGeom>
          <a:noFill/>
          <a:ln w="412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Line 23"/>
          <p:cNvSpPr>
            <a:spLocks noChangeShapeType="1"/>
          </p:cNvSpPr>
          <p:nvPr/>
        </p:nvSpPr>
        <p:spPr bwMode="auto">
          <a:xfrm>
            <a:off x="2438400" y="914400"/>
            <a:ext cx="0" cy="381000"/>
          </a:xfrm>
          <a:prstGeom prst="line">
            <a:avLst/>
          </a:prstGeom>
          <a:noFill/>
          <a:ln w="412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24"/>
          <p:cNvSpPr>
            <a:spLocks noChangeShapeType="1"/>
          </p:cNvSpPr>
          <p:nvPr/>
        </p:nvSpPr>
        <p:spPr bwMode="auto">
          <a:xfrm>
            <a:off x="1981200" y="914400"/>
            <a:ext cx="471488" cy="396875"/>
          </a:xfrm>
          <a:prstGeom prst="line">
            <a:avLst/>
          </a:prstGeom>
          <a:noFill/>
          <a:ln w="412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2446338" y="884238"/>
            <a:ext cx="487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33CCFF"/>
                </a:solidFill>
                <a:latin typeface="Arial" charset="0"/>
              </a:rPr>
              <a:t>C</a:t>
            </a:r>
            <a:r>
              <a:rPr lang="en-US" sz="2000" baseline="-16000">
                <a:solidFill>
                  <a:srgbClr val="33CCFF"/>
                </a:solidFill>
                <a:latin typeface="Arial" charset="0"/>
              </a:rPr>
              <a:t>C</a:t>
            </a:r>
          </a:p>
        </p:txBody>
      </p:sp>
      <p:sp>
        <p:nvSpPr>
          <p:cNvPr id="31769" name="Line 26"/>
          <p:cNvSpPr>
            <a:spLocks noChangeShapeType="1"/>
          </p:cNvSpPr>
          <p:nvPr/>
        </p:nvSpPr>
        <p:spPr bwMode="auto">
          <a:xfrm flipV="1">
            <a:off x="7554913" y="4286250"/>
            <a:ext cx="412750" cy="635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Line 27"/>
          <p:cNvSpPr>
            <a:spLocks noChangeShapeType="1"/>
          </p:cNvSpPr>
          <p:nvPr/>
        </p:nvSpPr>
        <p:spPr bwMode="auto">
          <a:xfrm flipV="1">
            <a:off x="7967663" y="3981450"/>
            <a:ext cx="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28"/>
          <p:cNvSpPr>
            <a:spLocks noChangeShapeType="1"/>
          </p:cNvSpPr>
          <p:nvPr/>
        </p:nvSpPr>
        <p:spPr bwMode="auto">
          <a:xfrm flipV="1">
            <a:off x="7532688" y="3995738"/>
            <a:ext cx="4572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Text Box 29"/>
          <p:cNvSpPr txBox="1">
            <a:spLocks noChangeArrowheads="1"/>
          </p:cNvSpPr>
          <p:nvPr/>
        </p:nvSpPr>
        <p:spPr bwMode="auto">
          <a:xfrm>
            <a:off x="8010525" y="3989388"/>
            <a:ext cx="700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tan</a:t>
            </a:r>
            <a:r>
              <a:rPr lang="en-US" sz="180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'</a:t>
            </a:r>
          </a:p>
        </p:txBody>
      </p:sp>
      <p:grpSp>
        <p:nvGrpSpPr>
          <p:cNvPr id="31773" name="Group 30"/>
          <p:cNvGrpSpPr>
            <a:grpSpLocks/>
          </p:cNvGrpSpPr>
          <p:nvPr/>
        </p:nvGrpSpPr>
        <p:grpSpPr bwMode="auto">
          <a:xfrm>
            <a:off x="4860925" y="3641725"/>
            <a:ext cx="3840163" cy="2454275"/>
            <a:chOff x="3062" y="2294"/>
            <a:chExt cx="2419" cy="1546"/>
          </a:xfrm>
        </p:grpSpPr>
        <p:sp>
          <p:nvSpPr>
            <p:cNvPr id="31817" name="Line 31"/>
            <p:cNvSpPr>
              <a:spLocks noChangeShapeType="1"/>
            </p:cNvSpPr>
            <p:nvPr/>
          </p:nvSpPr>
          <p:spPr bwMode="auto">
            <a:xfrm flipV="1">
              <a:off x="3062" y="2463"/>
              <a:ext cx="1915" cy="1377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Text Box 32"/>
            <p:cNvSpPr txBox="1">
              <a:spLocks noChangeArrowheads="1"/>
            </p:cNvSpPr>
            <p:nvPr/>
          </p:nvSpPr>
          <p:spPr bwMode="auto">
            <a:xfrm>
              <a:off x="5044" y="2294"/>
              <a:ext cx="4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CSL</a:t>
              </a:r>
            </a:p>
          </p:txBody>
        </p:sp>
      </p:grpSp>
      <p:sp>
        <p:nvSpPr>
          <p:cNvPr id="31774" name="Text Box 33"/>
          <p:cNvSpPr txBox="1">
            <a:spLocks noChangeArrowheads="1"/>
          </p:cNvSpPr>
          <p:nvPr/>
        </p:nvSpPr>
        <p:spPr bwMode="auto">
          <a:xfrm>
            <a:off x="7862888" y="2705100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31775" name="Text Box 34"/>
          <p:cNvSpPr txBox="1">
            <a:spLocks noChangeArrowheads="1"/>
          </p:cNvSpPr>
          <p:nvPr/>
        </p:nvSpPr>
        <p:spPr bwMode="auto">
          <a:xfrm>
            <a:off x="3282950" y="2846388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CSL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441325" y="4052888"/>
            <a:ext cx="34083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000"/>
              <a:t>STRESS PATH No.2</a:t>
            </a:r>
          </a:p>
          <a:p>
            <a:pPr eaLnBrk="1" hangingPunct="1">
              <a:lnSpc>
                <a:spcPct val="125000"/>
              </a:lnSpc>
            </a:pPr>
            <a:r>
              <a:rPr lang="en-US" sz="2000"/>
              <a:t>NC Undrained Soil </a:t>
            </a:r>
          </a:p>
        </p:txBody>
      </p:sp>
      <p:sp>
        <p:nvSpPr>
          <p:cNvPr id="31777" name="Line 36"/>
          <p:cNvSpPr>
            <a:spLocks noChangeShapeType="1"/>
          </p:cNvSpPr>
          <p:nvPr/>
        </p:nvSpPr>
        <p:spPr bwMode="auto">
          <a:xfrm flipH="1">
            <a:off x="1606550" y="679450"/>
            <a:ext cx="93663" cy="211138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/>
        </p:nvSpPr>
        <p:spPr bwMode="auto">
          <a:xfrm flipH="1">
            <a:off x="1689100" y="703263"/>
            <a:ext cx="93663" cy="211137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/>
        </p:nvSpPr>
        <p:spPr bwMode="auto">
          <a:xfrm flipH="1">
            <a:off x="1343025" y="925513"/>
            <a:ext cx="93663" cy="246062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/>
        </p:nvSpPr>
        <p:spPr bwMode="auto">
          <a:xfrm flipH="1">
            <a:off x="1414463" y="987425"/>
            <a:ext cx="93662" cy="246063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/>
        </p:nvSpPr>
        <p:spPr bwMode="auto">
          <a:xfrm flipV="1">
            <a:off x="4833938" y="4002088"/>
            <a:ext cx="2954337" cy="2120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234950" y="4865688"/>
            <a:ext cx="3835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000">
                <a:solidFill>
                  <a:schemeClr val="bg1"/>
                </a:solidFill>
              </a:rPr>
              <a:t>Given: e</a:t>
            </a:r>
            <a:r>
              <a:rPr lang="en-US" sz="2000" baseline="-25000">
                <a:solidFill>
                  <a:schemeClr val="bg1"/>
                </a:solidFill>
              </a:rPr>
              <a:t>0</a:t>
            </a:r>
            <a:r>
              <a:rPr lang="en-US" sz="2000">
                <a:solidFill>
                  <a:schemeClr val="bg1"/>
                </a:solidFill>
              </a:rPr>
              <a:t>, </a:t>
            </a:r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000" baseline="-22000">
                <a:solidFill>
                  <a:schemeClr val="bg1"/>
                </a:solidFill>
              </a:rPr>
              <a:t>vo</a:t>
            </a:r>
            <a:r>
              <a:rPr lang="en-US" sz="2000">
                <a:solidFill>
                  <a:schemeClr val="bg1"/>
                </a:solidFill>
              </a:rPr>
              <a:t>’, NC (OCR=1)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46125" y="1933575"/>
            <a:ext cx="2768600" cy="1673225"/>
            <a:chOff x="470" y="1218"/>
            <a:chExt cx="1744" cy="1054"/>
          </a:xfrm>
        </p:grpSpPr>
        <p:sp>
          <p:nvSpPr>
            <p:cNvPr id="31812" name="Line 43"/>
            <p:cNvSpPr>
              <a:spLocks noChangeShapeType="1"/>
            </p:cNvSpPr>
            <p:nvPr/>
          </p:nvSpPr>
          <p:spPr bwMode="auto">
            <a:xfrm flipH="1" flipV="1">
              <a:off x="1975" y="1300"/>
              <a:ext cx="6" cy="798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Line 45"/>
            <p:cNvSpPr>
              <a:spLocks noChangeShapeType="1"/>
            </p:cNvSpPr>
            <p:nvPr/>
          </p:nvSpPr>
          <p:spPr bwMode="auto">
            <a:xfrm flipH="1" flipV="1">
              <a:off x="674" y="1344"/>
              <a:ext cx="1316" cy="9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Text Box 46"/>
            <p:cNvSpPr txBox="1">
              <a:spLocks noChangeArrowheads="1"/>
            </p:cNvSpPr>
            <p:nvPr/>
          </p:nvSpPr>
          <p:spPr bwMode="auto">
            <a:xfrm>
              <a:off x="470" y="1218"/>
              <a:ext cx="2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b="0">
                  <a:solidFill>
                    <a:schemeClr val="bg1"/>
                  </a:solidFill>
                  <a:latin typeface="Arial" charset="0"/>
                </a:rPr>
                <a:t>e</a:t>
              </a:r>
              <a:r>
                <a:rPr lang="en-US" sz="1800" b="0" baseline="-18000">
                  <a:solidFill>
                    <a:schemeClr val="bg1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31815" name="Text Box 47"/>
            <p:cNvSpPr txBox="1">
              <a:spLocks noChangeArrowheads="1"/>
            </p:cNvSpPr>
            <p:nvPr/>
          </p:nvSpPr>
          <p:spPr bwMode="auto">
            <a:xfrm>
              <a:off x="1874" y="2041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b="0">
                  <a:solidFill>
                    <a:schemeClr val="bg1"/>
                  </a:solidFill>
                  <a:latin typeface="Symbol" pitchFamily="18" charset="2"/>
                </a:rPr>
                <a:t>s</a:t>
              </a:r>
              <a:r>
                <a:rPr lang="en-US" sz="1800" b="0" baseline="-18000">
                  <a:solidFill>
                    <a:schemeClr val="bg1"/>
                  </a:solidFill>
                  <a:latin typeface="Arial" charset="0"/>
                </a:rPr>
                <a:t>vo</a:t>
              </a:r>
              <a:r>
                <a:rPr lang="en-US" sz="1800" b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</a:t>
              </a:r>
            </a:p>
          </p:txBody>
        </p:sp>
        <p:sp>
          <p:nvSpPr>
            <p:cNvPr id="31816" name="Oval 49"/>
            <p:cNvSpPr>
              <a:spLocks noChangeArrowheads="1"/>
            </p:cNvSpPr>
            <p:nvPr/>
          </p:nvSpPr>
          <p:spPr bwMode="auto">
            <a:xfrm>
              <a:off x="1941" y="1312"/>
              <a:ext cx="70" cy="8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3098800" y="2100263"/>
            <a:ext cx="4637088" cy="4379912"/>
            <a:chOff x="1952" y="1323"/>
            <a:chExt cx="2921" cy="2759"/>
          </a:xfrm>
        </p:grpSpPr>
        <p:sp>
          <p:nvSpPr>
            <p:cNvPr id="31808" name="Line 42"/>
            <p:cNvSpPr>
              <a:spLocks noChangeShapeType="1"/>
            </p:cNvSpPr>
            <p:nvPr/>
          </p:nvSpPr>
          <p:spPr bwMode="auto">
            <a:xfrm flipV="1">
              <a:off x="4702" y="1374"/>
              <a:ext cx="0" cy="2493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Line 44"/>
            <p:cNvSpPr>
              <a:spLocks noChangeShapeType="1"/>
            </p:cNvSpPr>
            <p:nvPr/>
          </p:nvSpPr>
          <p:spPr bwMode="auto">
            <a:xfrm flipH="1" flipV="1">
              <a:off x="1952" y="1352"/>
              <a:ext cx="2747" cy="14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Text Box 48"/>
            <p:cNvSpPr txBox="1">
              <a:spLocks noChangeArrowheads="1"/>
            </p:cNvSpPr>
            <p:nvPr/>
          </p:nvSpPr>
          <p:spPr bwMode="auto">
            <a:xfrm>
              <a:off x="4533" y="3851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b="0">
                  <a:solidFill>
                    <a:schemeClr val="bg1"/>
                  </a:solidFill>
                  <a:latin typeface="Symbol" pitchFamily="18" charset="2"/>
                </a:rPr>
                <a:t>s</a:t>
              </a:r>
              <a:r>
                <a:rPr lang="en-US" sz="1800" b="0" baseline="-18000">
                  <a:solidFill>
                    <a:schemeClr val="bg1"/>
                  </a:solidFill>
                  <a:latin typeface="Arial" charset="0"/>
                </a:rPr>
                <a:t>vo</a:t>
              </a:r>
              <a:r>
                <a:rPr lang="en-US" sz="1800" b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</a:t>
              </a:r>
            </a:p>
          </p:txBody>
        </p:sp>
        <p:sp>
          <p:nvSpPr>
            <p:cNvPr id="31811" name="Oval 50"/>
            <p:cNvSpPr>
              <a:spLocks noChangeArrowheads="1"/>
            </p:cNvSpPr>
            <p:nvPr/>
          </p:nvSpPr>
          <p:spPr bwMode="auto">
            <a:xfrm>
              <a:off x="4662" y="1323"/>
              <a:ext cx="70" cy="8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7407275" y="6073775"/>
            <a:ext cx="111125" cy="1349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Text Box 52"/>
          <p:cNvSpPr txBox="1">
            <a:spLocks noChangeArrowheads="1"/>
          </p:cNvSpPr>
          <p:nvPr/>
        </p:nvSpPr>
        <p:spPr bwMode="auto">
          <a:xfrm>
            <a:off x="0" y="5295900"/>
            <a:ext cx="41275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000">
                <a:solidFill>
                  <a:schemeClr val="bg1"/>
                </a:solidFill>
              </a:rPr>
              <a:t>Undrained Path: </a:t>
            </a:r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chemeClr val="bg1"/>
                </a:solidFill>
              </a:rPr>
              <a:t>V/V</a:t>
            </a:r>
            <a:r>
              <a:rPr lang="en-US" sz="2000" baseline="-18000">
                <a:solidFill>
                  <a:schemeClr val="bg1"/>
                </a:solidFill>
              </a:rPr>
              <a:t>0</a:t>
            </a:r>
            <a:r>
              <a:rPr lang="en-US" sz="2000">
                <a:solidFill>
                  <a:schemeClr val="bg1"/>
                </a:solidFill>
              </a:rPr>
              <a:t> = 0</a:t>
            </a:r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6292850" y="4965700"/>
            <a:ext cx="111125" cy="1349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6330950" y="2097088"/>
            <a:ext cx="111125" cy="1349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Oval 56"/>
          <p:cNvSpPr>
            <a:spLocks noChangeArrowheads="1"/>
          </p:cNvSpPr>
          <p:nvPr/>
        </p:nvSpPr>
        <p:spPr bwMode="auto">
          <a:xfrm>
            <a:off x="2495550" y="2070100"/>
            <a:ext cx="111125" cy="1349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Line 59"/>
          <p:cNvSpPr>
            <a:spLocks noChangeShapeType="1"/>
          </p:cNvSpPr>
          <p:nvPr/>
        </p:nvSpPr>
        <p:spPr bwMode="auto">
          <a:xfrm flipH="1" flipV="1">
            <a:off x="4678363" y="5037138"/>
            <a:ext cx="1654175" cy="7937"/>
          </a:xfrm>
          <a:prstGeom prst="line">
            <a:avLst/>
          </a:prstGeom>
          <a:noFill/>
          <a:ln w="19050">
            <a:solidFill>
              <a:srgbClr val="FFFF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230188" y="5783263"/>
            <a:ext cx="3873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en-US" sz="2000">
                <a:solidFill>
                  <a:srgbClr val="00FFFF"/>
                </a:solidFill>
              </a:rPr>
              <a:t>+</a:t>
            </a:r>
            <a:r>
              <a:rPr lang="en-US" sz="2000">
                <a:solidFill>
                  <a:srgbClr val="00FFFF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rgbClr val="00FFFF"/>
                </a:solidFill>
              </a:rPr>
              <a:t>u = </a:t>
            </a:r>
            <a:r>
              <a:rPr lang="en-US" sz="1800">
                <a:solidFill>
                  <a:srgbClr val="00FFFF"/>
                </a:solidFill>
              </a:rPr>
              <a:t>Positive Excess Porewater Pressures</a:t>
            </a:r>
            <a:r>
              <a:rPr lang="en-US" sz="2000">
                <a:solidFill>
                  <a:srgbClr val="00FFFF"/>
                </a:solidFill>
              </a:rPr>
              <a:t> </a:t>
            </a:r>
          </a:p>
        </p:txBody>
      </p: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2189163" y="2171700"/>
            <a:ext cx="498475" cy="1423988"/>
            <a:chOff x="1379" y="1368"/>
            <a:chExt cx="314" cy="897"/>
          </a:xfrm>
        </p:grpSpPr>
        <p:sp>
          <p:nvSpPr>
            <p:cNvPr id="31806" name="Line 68"/>
            <p:cNvSpPr>
              <a:spLocks noChangeShapeType="1"/>
            </p:cNvSpPr>
            <p:nvPr/>
          </p:nvSpPr>
          <p:spPr bwMode="auto">
            <a:xfrm flipV="1">
              <a:off x="1595" y="1368"/>
              <a:ext cx="3" cy="718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Text Box 69"/>
            <p:cNvSpPr txBox="1">
              <a:spLocks noChangeArrowheads="1"/>
            </p:cNvSpPr>
            <p:nvPr/>
          </p:nvSpPr>
          <p:spPr bwMode="auto">
            <a:xfrm>
              <a:off x="1379" y="2034"/>
              <a:ext cx="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 b="0">
                  <a:solidFill>
                    <a:schemeClr val="bg1"/>
                  </a:solidFill>
                  <a:latin typeface="Symbol" pitchFamily="18" charset="2"/>
                </a:rPr>
                <a:t>s</a:t>
              </a:r>
              <a:r>
                <a:rPr lang="en-US" sz="1800" b="0" baseline="-18000">
                  <a:solidFill>
                    <a:schemeClr val="bg1"/>
                  </a:solidFill>
                  <a:latin typeface="Arial" charset="0"/>
                </a:rPr>
                <a:t>vf</a:t>
              </a:r>
              <a:r>
                <a:rPr lang="en-US" sz="1800" b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6088063" y="2124075"/>
            <a:ext cx="514350" cy="3976688"/>
            <a:chOff x="3835" y="1338"/>
            <a:chExt cx="324" cy="2505"/>
          </a:xfrm>
        </p:grpSpPr>
        <p:sp>
          <p:nvSpPr>
            <p:cNvPr id="31804" name="Line 67"/>
            <p:cNvSpPr>
              <a:spLocks noChangeShapeType="1"/>
            </p:cNvSpPr>
            <p:nvPr/>
          </p:nvSpPr>
          <p:spPr bwMode="auto">
            <a:xfrm flipV="1">
              <a:off x="4010" y="1338"/>
              <a:ext cx="0" cy="2342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Text Box 70"/>
            <p:cNvSpPr txBox="1">
              <a:spLocks noChangeArrowheads="1"/>
            </p:cNvSpPr>
            <p:nvPr/>
          </p:nvSpPr>
          <p:spPr bwMode="auto">
            <a:xfrm>
              <a:off x="3835" y="3612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800">
                  <a:solidFill>
                    <a:schemeClr val="bg1"/>
                  </a:solidFill>
                  <a:latin typeface="Symbol" pitchFamily="18" charset="2"/>
                </a:rPr>
                <a:t>s</a:t>
              </a:r>
              <a:r>
                <a:rPr lang="en-US" sz="1800" baseline="-18000">
                  <a:solidFill>
                    <a:schemeClr val="bg1"/>
                  </a:solidFill>
                  <a:latin typeface="Arial" charset="0"/>
                </a:rPr>
                <a:t>vf</a:t>
              </a:r>
              <a:r>
                <a:rPr lang="en-US" sz="18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21575" name="Line 71"/>
          <p:cNvSpPr>
            <a:spLocks noChangeShapeType="1"/>
          </p:cNvSpPr>
          <p:nvPr/>
        </p:nvSpPr>
        <p:spPr bwMode="auto">
          <a:xfrm flipH="1">
            <a:off x="2586038" y="2151063"/>
            <a:ext cx="501650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6" name="Line 72"/>
          <p:cNvSpPr>
            <a:spLocks noChangeShapeType="1"/>
          </p:cNvSpPr>
          <p:nvPr/>
        </p:nvSpPr>
        <p:spPr bwMode="auto">
          <a:xfrm flipH="1" flipV="1">
            <a:off x="6426200" y="2152650"/>
            <a:ext cx="944563" cy="15875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7" name="Freeform 73"/>
          <p:cNvSpPr>
            <a:spLocks/>
          </p:cNvSpPr>
          <p:nvPr/>
        </p:nvSpPr>
        <p:spPr bwMode="auto">
          <a:xfrm>
            <a:off x="6415088" y="5029200"/>
            <a:ext cx="1050925" cy="1063625"/>
          </a:xfrm>
          <a:custGeom>
            <a:avLst/>
            <a:gdLst>
              <a:gd name="T0" fmla="*/ 657 w 662"/>
              <a:gd name="T1" fmla="*/ 670 h 670"/>
              <a:gd name="T2" fmla="*/ 657 w 662"/>
              <a:gd name="T3" fmla="*/ 538 h 670"/>
              <a:gd name="T4" fmla="*/ 628 w 662"/>
              <a:gd name="T5" fmla="*/ 335 h 670"/>
              <a:gd name="T6" fmla="*/ 501 w 662"/>
              <a:gd name="T7" fmla="*/ 156 h 670"/>
              <a:gd name="T8" fmla="*/ 402 w 662"/>
              <a:gd name="T9" fmla="*/ 85 h 670"/>
              <a:gd name="T10" fmla="*/ 321 w 662"/>
              <a:gd name="T11" fmla="*/ 42 h 670"/>
              <a:gd name="T12" fmla="*/ 213 w 662"/>
              <a:gd name="T13" fmla="*/ 9 h 670"/>
              <a:gd name="T14" fmla="*/ 100 w 662"/>
              <a:gd name="T15" fmla="*/ 5 h 670"/>
              <a:gd name="T16" fmla="*/ 0 w 662"/>
              <a:gd name="T17" fmla="*/ 0 h 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2"/>
              <a:gd name="T28" fmla="*/ 0 h 670"/>
              <a:gd name="T29" fmla="*/ 662 w 662"/>
              <a:gd name="T30" fmla="*/ 670 h 6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2" h="670">
                <a:moveTo>
                  <a:pt x="657" y="670"/>
                </a:moveTo>
                <a:cubicBezTo>
                  <a:pt x="659" y="632"/>
                  <a:pt x="662" y="594"/>
                  <a:pt x="657" y="538"/>
                </a:cubicBezTo>
                <a:cubicBezTo>
                  <a:pt x="652" y="482"/>
                  <a:pt x="654" y="399"/>
                  <a:pt x="628" y="335"/>
                </a:cubicBezTo>
                <a:cubicBezTo>
                  <a:pt x="602" y="271"/>
                  <a:pt x="539" y="198"/>
                  <a:pt x="501" y="156"/>
                </a:cubicBezTo>
                <a:cubicBezTo>
                  <a:pt x="463" y="114"/>
                  <a:pt x="432" y="104"/>
                  <a:pt x="402" y="85"/>
                </a:cubicBezTo>
                <a:cubicBezTo>
                  <a:pt x="372" y="66"/>
                  <a:pt x="352" y="55"/>
                  <a:pt x="321" y="42"/>
                </a:cubicBezTo>
                <a:cubicBezTo>
                  <a:pt x="290" y="29"/>
                  <a:pt x="250" y="15"/>
                  <a:pt x="213" y="9"/>
                </a:cubicBezTo>
                <a:cubicBezTo>
                  <a:pt x="176" y="3"/>
                  <a:pt x="135" y="6"/>
                  <a:pt x="100" y="5"/>
                </a:cubicBezTo>
                <a:cubicBezTo>
                  <a:pt x="65" y="4"/>
                  <a:pt x="32" y="2"/>
                  <a:pt x="0" y="0"/>
                </a:cubicBezTo>
              </a:path>
            </a:pathLst>
          </a:custGeom>
          <a:noFill/>
          <a:ln w="41275">
            <a:solidFill>
              <a:srgbClr val="FF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8" name="Line 74"/>
          <p:cNvSpPr>
            <a:spLocks noChangeShapeType="1"/>
          </p:cNvSpPr>
          <p:nvPr/>
        </p:nvSpPr>
        <p:spPr bwMode="auto">
          <a:xfrm flipH="1">
            <a:off x="7285038" y="5337175"/>
            <a:ext cx="179387" cy="0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9" name="Line 75"/>
          <p:cNvSpPr>
            <a:spLocks noChangeShapeType="1"/>
          </p:cNvSpPr>
          <p:nvPr/>
        </p:nvSpPr>
        <p:spPr bwMode="auto">
          <a:xfrm flipH="1">
            <a:off x="7159625" y="5205413"/>
            <a:ext cx="285750" cy="0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0" name="Line 76"/>
          <p:cNvSpPr>
            <a:spLocks noChangeShapeType="1"/>
          </p:cNvSpPr>
          <p:nvPr/>
        </p:nvSpPr>
        <p:spPr bwMode="auto">
          <a:xfrm flipH="1">
            <a:off x="6967538" y="5073650"/>
            <a:ext cx="485775" cy="0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1" name="Line 77"/>
          <p:cNvSpPr>
            <a:spLocks noChangeShapeType="1"/>
          </p:cNvSpPr>
          <p:nvPr/>
        </p:nvSpPr>
        <p:spPr bwMode="auto">
          <a:xfrm flipH="1" flipV="1">
            <a:off x="6415088" y="4932363"/>
            <a:ext cx="1035050" cy="1587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2" name="Rectangle 78"/>
          <p:cNvSpPr>
            <a:spLocks noChangeArrowheads="1"/>
          </p:cNvSpPr>
          <p:nvPr/>
        </p:nvSpPr>
        <p:spPr bwMode="auto">
          <a:xfrm>
            <a:off x="6905625" y="4533900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33CCFF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rgbClr val="33CCFF"/>
                </a:solidFill>
                <a:latin typeface="Arial" charset="0"/>
              </a:rPr>
              <a:t>u</a:t>
            </a:r>
          </a:p>
        </p:txBody>
      </p:sp>
      <p:sp>
        <p:nvSpPr>
          <p:cNvPr id="21583" name="Rectangle 79"/>
          <p:cNvSpPr>
            <a:spLocks noChangeArrowheads="1"/>
          </p:cNvSpPr>
          <p:nvPr/>
        </p:nvSpPr>
        <p:spPr bwMode="auto">
          <a:xfrm>
            <a:off x="4764088" y="4643438"/>
            <a:ext cx="1460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33CCFF"/>
                </a:solidFill>
                <a:latin typeface="Symbol" pitchFamily="18" charset="2"/>
              </a:rPr>
              <a:t>t</a:t>
            </a:r>
            <a:r>
              <a:rPr lang="en-US" sz="2000" baseline="-20000">
                <a:solidFill>
                  <a:srgbClr val="33CCFF"/>
                </a:solidFill>
              </a:rPr>
              <a:t>max</a:t>
            </a:r>
            <a:r>
              <a:rPr lang="en-US" sz="2000">
                <a:solidFill>
                  <a:srgbClr val="33CCFF"/>
                </a:solidFill>
                <a:latin typeface="Symbol" pitchFamily="18" charset="2"/>
              </a:rPr>
              <a:t> = </a:t>
            </a:r>
            <a:r>
              <a:rPr lang="en-US" sz="2000">
                <a:solidFill>
                  <a:srgbClr val="33CCFF"/>
                </a:solidFill>
              </a:rPr>
              <a:t>c</a:t>
            </a:r>
            <a:r>
              <a:rPr lang="en-US" sz="2000" baseline="-18000">
                <a:solidFill>
                  <a:srgbClr val="33CCFF"/>
                </a:solidFill>
              </a:rPr>
              <a:t>u</a:t>
            </a:r>
            <a:r>
              <a:rPr lang="en-US" sz="2000">
                <a:solidFill>
                  <a:srgbClr val="33CCFF"/>
                </a:solidFill>
              </a:rPr>
              <a:t>=s</a:t>
            </a:r>
            <a:r>
              <a:rPr lang="en-US" sz="2000" baseline="-18000">
                <a:solidFill>
                  <a:srgbClr val="33CCFF"/>
                </a:solidFill>
              </a:rPr>
              <a:t>u</a:t>
            </a:r>
          </a:p>
        </p:txBody>
      </p:sp>
      <p:sp>
        <p:nvSpPr>
          <p:cNvPr id="31803" name="Text Box 10"/>
          <p:cNvSpPr txBox="1">
            <a:spLocks noChangeArrowheads="1"/>
          </p:cNvSpPr>
          <p:nvPr/>
        </p:nvSpPr>
        <p:spPr bwMode="auto">
          <a:xfrm>
            <a:off x="5821363" y="3316288"/>
            <a:ext cx="2435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FFCC"/>
                </a:solidFill>
                <a:latin typeface="Arial" charset="0"/>
              </a:rPr>
              <a:t>Effective stress </a:t>
            </a:r>
            <a:r>
              <a:rPr lang="en-US" sz="2000">
                <a:solidFill>
                  <a:srgbClr val="99FFCC"/>
                </a:solidFill>
                <a:latin typeface="Symbol" pitchFamily="18" charset="2"/>
              </a:rPr>
              <a:t>s</a:t>
            </a:r>
            <a:r>
              <a:rPr lang="en-US" sz="2000" baseline="-20000">
                <a:solidFill>
                  <a:srgbClr val="99FFCC"/>
                </a:solidFill>
                <a:latin typeface="Arial" charset="0"/>
              </a:rPr>
              <a:t>v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'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2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2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2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2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9" grpId="0"/>
      <p:bldP spid="21545" grpId="0"/>
      <p:bldP spid="21555" grpId="0" animBg="1"/>
      <p:bldP spid="21556" grpId="0"/>
      <p:bldP spid="21558" grpId="0" animBg="1"/>
      <p:bldP spid="21559" grpId="0" animBg="1"/>
      <p:bldP spid="21560" grpId="0" animBg="1"/>
      <p:bldP spid="21563" grpId="0" animBg="1"/>
      <p:bldP spid="21570" grpId="0"/>
      <p:bldP spid="21575" grpId="0" animBg="1"/>
      <p:bldP spid="21576" grpId="0" animBg="1"/>
      <p:bldP spid="21577" grpId="0" animBg="1"/>
      <p:bldP spid="21578" grpId="0" animBg="1"/>
      <p:bldP spid="21579" grpId="0" animBg="1"/>
      <p:bldP spid="21580" grpId="0" animBg="1"/>
      <p:bldP spid="21581" grpId="0" animBg="1"/>
      <p:bldP spid="21582" grpId="0"/>
      <p:bldP spid="2158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 LEGGET">
  <a:themeElements>
    <a:clrScheme name="">
      <a:dk1>
        <a:srgbClr val="000000"/>
      </a:dk1>
      <a:lt1>
        <a:srgbClr val="00B7F8"/>
      </a:lt1>
      <a:dk2>
        <a:srgbClr val="FFFF66"/>
      </a:dk2>
      <a:lt2>
        <a:srgbClr val="808080"/>
      </a:lt2>
      <a:accent1>
        <a:srgbClr val="0066CC"/>
      </a:accent1>
      <a:accent2>
        <a:srgbClr val="3333CC"/>
      </a:accent2>
      <a:accent3>
        <a:srgbClr val="AAD8FB"/>
      </a:accent3>
      <a:accent4>
        <a:srgbClr val="000000"/>
      </a:accent4>
      <a:accent5>
        <a:srgbClr val="AAB8E2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point LEGGE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owerpoint LEGG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LEGGE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LEGGE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LEGGE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LEG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LEG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LEG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LEGGET 8">
        <a:dk1>
          <a:srgbClr val="000000"/>
        </a:dk1>
        <a:lt1>
          <a:srgbClr val="33CCFF"/>
        </a:lt1>
        <a:dk2>
          <a:srgbClr val="FFFF66"/>
        </a:dk2>
        <a:lt2>
          <a:srgbClr val="808080"/>
        </a:lt2>
        <a:accent1>
          <a:srgbClr val="0066CC"/>
        </a:accent1>
        <a:accent2>
          <a:srgbClr val="3333CC"/>
        </a:accent2>
        <a:accent3>
          <a:srgbClr val="ADE2FF"/>
        </a:accent3>
        <a:accent4>
          <a:srgbClr val="000000"/>
        </a:accent4>
        <a:accent5>
          <a:srgbClr val="AAB8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4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2392</Words>
  <Application>Microsoft Office PowerPoint</Application>
  <PresentationFormat>On-screen Show (4:3)</PresentationFormat>
  <Paragraphs>527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Default Design</vt:lpstr>
      <vt:lpstr>Powerpoint LEGGET</vt:lpstr>
      <vt:lpstr>1_Default Design</vt:lpstr>
      <vt:lpstr>2_Default Design</vt:lpstr>
      <vt:lpstr>3_Default Design</vt:lpstr>
      <vt:lpstr>4_Default Design</vt:lpstr>
      <vt:lpstr>Orbit</vt:lpstr>
      <vt:lpstr>Office Theme</vt:lpstr>
      <vt:lpstr>1_Office Theme</vt:lpstr>
      <vt:lpstr>2_Office Theme</vt:lpstr>
      <vt:lpstr>3_Office Theme</vt:lpstr>
      <vt:lpstr>4_Office Theme</vt:lpstr>
      <vt:lpstr>5_Default Design</vt:lpstr>
      <vt:lpstr>Worksheet</vt:lpstr>
      <vt:lpstr>Equation</vt:lpstr>
      <vt:lpstr>Simplified Critical-State Soil Mechanics </vt:lpstr>
      <vt:lpstr>PROLOGUE</vt:lpstr>
      <vt:lpstr>Critical State Soil Mechanics (CSSM)</vt:lpstr>
      <vt:lpstr>Critical State Soil Mechanics (CSSM)</vt:lpstr>
      <vt:lpstr>One-Dimensional Consolidation </vt:lpstr>
      <vt:lpstr>PowerPoint Presentation</vt:lpstr>
      <vt:lpstr>CSSM for Dummies</vt:lpstr>
      <vt:lpstr>CSSM for Dummies</vt:lpstr>
      <vt:lpstr>CSSM for Dummies</vt:lpstr>
      <vt:lpstr>CSSM for Dummies</vt:lpstr>
      <vt:lpstr>CSSM for Dummies</vt:lpstr>
      <vt:lpstr>CSSM for Dummies</vt:lpstr>
      <vt:lpstr>CSSM for Dummies</vt:lpstr>
      <vt:lpstr>Critical state soil mechanics</vt:lpstr>
      <vt:lpstr>Equivalent Stress Concept</vt:lpstr>
      <vt:lpstr>Critical state soil mechanics</vt:lpstr>
      <vt:lpstr>Undrained Shear Strength from CSSM</vt:lpstr>
      <vt:lpstr>Undrained Shear Strength from CSSM</vt:lpstr>
      <vt:lpstr>Porewater Pressure Response from CSSM</vt:lpstr>
      <vt:lpstr>Yield Surfaces</vt:lpstr>
      <vt:lpstr>Critical state soil mechanics</vt:lpstr>
      <vt:lpstr>ESA versus TSA</vt:lpstr>
      <vt:lpstr>Explaining the myth that "f = 0"</vt:lpstr>
      <vt:lpstr>PowerPoint Presentation</vt:lpstr>
      <vt:lpstr>(Undrained) Total Stress Analysis</vt:lpstr>
      <vt:lpstr>PowerPoint Presentation</vt:lpstr>
      <vt:lpstr>(Undrained) Total Stress Analysis</vt:lpstr>
      <vt:lpstr>Explaining the myth that "f = 0"</vt:lpstr>
      <vt:lpstr>Cambridge University q-p' space</vt:lpstr>
      <vt:lpstr>Port of Anchorage, Alaska</vt:lpstr>
      <vt:lpstr>Cavity Expansion – Critical State Model for Evaluating  OCR in Clays from Piezocone Tests </vt:lpstr>
      <vt:lpstr>Cambridge University q-p' space</vt:lpstr>
      <vt:lpstr>Anisotropic Yield Surface</vt:lpstr>
      <vt:lpstr>Cambridge University q-p' space</vt:lpstr>
      <vt:lpstr>MIT q-p' space</vt:lpstr>
      <vt:lpstr>Diaz-Rodriguez, Leroueil, &amp; Aleman (ASCE Journal Geotechnical Engineering July 1992)</vt:lpstr>
      <vt:lpstr>Friction Angle of Clean Quartz Sands</vt:lpstr>
      <vt:lpstr>State Parameter for Sands, y (Been &amp; Jefferies, 1985;  Jefferies &amp; Been 2006) </vt:lpstr>
      <vt:lpstr>State Parameter for Sands, y (Simplified Critical State Soil Mechanics) </vt:lpstr>
      <vt:lpstr>State Parameter for Sands, y (Been, Crooks, &amp; Jefferies, 1988) </vt:lpstr>
      <vt:lpstr>MIT Constitutive Models</vt:lpstr>
      <vt:lpstr>MIT E-3 Constitutive Model</vt:lpstr>
      <vt:lpstr>MIT S-1 Constitutive Model</vt:lpstr>
      <vt:lpstr>MIT S-1 Constitutive Model</vt:lpstr>
      <vt:lpstr>Critical state soil mechanics</vt:lpstr>
      <vt:lpstr>Simplified Critical State Soil Mechanics</vt:lpstr>
      <vt:lpstr>PowerPoint Presentation</vt:lpstr>
    </vt:vector>
  </TitlesOfParts>
  <Company>Ga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Academic-Practitioner Forum 16th ICSMGE Osaka</dc:title>
  <dc:creator>pmayne</dc:creator>
  <cp:lastModifiedBy>MAYNE , PAUL W</cp:lastModifiedBy>
  <cp:revision>108</cp:revision>
  <dcterms:created xsi:type="dcterms:W3CDTF">2005-05-31T16:24:52Z</dcterms:created>
  <dcterms:modified xsi:type="dcterms:W3CDTF">2014-08-21T15:26:21Z</dcterms:modified>
</cp:coreProperties>
</file>